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508" r:id="rId2"/>
  </p:sldIdLst>
  <p:sldSz cx="9906000" cy="6858000" type="A4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ＭＳ Ｐゴシック" panose="020B0600070205080204" pitchFamily="50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ＭＳ Ｐゴシック" panose="020B0600070205080204" pitchFamily="50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ＭＳ Ｐゴシック" panose="020B0600070205080204" pitchFamily="50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ＭＳ Ｐゴシック" panose="020B0600070205080204" pitchFamily="50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ＭＳ Ｐゴシック" panose="020B0600070205080204" pitchFamily="50" charset="-128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ＭＳ Ｐゴシック" panose="020B0600070205080204" pitchFamily="50" charset="-128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ＭＳ Ｐゴシック" panose="020B0600070205080204" pitchFamily="50" charset="-128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ＭＳ Ｐゴシック" panose="020B0600070205080204" pitchFamily="50" charset="-128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ＭＳ Ｐゴシック" panose="020B0600070205080204" pitchFamily="50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orient="horz" pos="3135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391">
          <p15:clr>
            <a:srgbClr val="A4A3A4"/>
          </p15:clr>
        </p15:guide>
        <p15:guide id="6" pos="512">
          <p15:clr>
            <a:srgbClr val="A4A3A4"/>
          </p15:clr>
        </p15:guide>
        <p15:guide id="7" pos="5728">
          <p15:clr>
            <a:srgbClr val="A4A3A4"/>
          </p15:clr>
        </p15:guide>
        <p15:guide id="8" pos="3120">
          <p15:clr>
            <a:srgbClr val="A4A3A4"/>
          </p15:clr>
        </p15:guide>
        <p15:guide id="9" pos="2145">
          <p15:clr>
            <a:srgbClr val="A4A3A4"/>
          </p15:clr>
        </p15:guide>
        <p15:guide id="10" pos="40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088"/>
    <a:srgbClr val="0095CD"/>
    <a:srgbClr val="DF992F"/>
    <a:srgbClr val="29BF99"/>
    <a:srgbClr val="F5B2B2"/>
    <a:srgbClr val="9FD9F6"/>
    <a:srgbClr val="A5D4AD"/>
    <a:srgbClr val="D3EDFB"/>
    <a:srgbClr val="D5EAD8"/>
    <a:srgbClr val="A9D9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2" autoAdjust="0"/>
    <p:restoredTop sz="94687" autoAdjust="0"/>
  </p:normalViewPr>
  <p:slideViewPr>
    <p:cSldViewPr>
      <p:cViewPr>
        <p:scale>
          <a:sx n="66" d="100"/>
          <a:sy n="66" d="100"/>
        </p:scale>
        <p:origin x="792" y="514"/>
      </p:cViewPr>
      <p:guideLst>
        <p:guide orient="horz" pos="2160"/>
        <p:guide orient="horz" pos="1185"/>
        <p:guide orient="horz" pos="3135"/>
        <p:guide orient="horz" pos="3974"/>
        <p:guide orient="horz" pos="391"/>
        <p:guide pos="512"/>
        <p:guide pos="5728"/>
        <p:guide pos="3120"/>
        <p:guide pos="2145"/>
        <p:guide pos="4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54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52B7CEE-CA75-4A84-3A7F-20C4B8A256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8E40F53-5A5D-E53E-CBB0-82693D05F7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D9F8684-5307-4599-97AD-28F5D26F1861}" type="datetimeFigureOut">
              <a:rPr lang="ja-JP" altLang="en-US"/>
              <a:pPr>
                <a:defRPr/>
              </a:pPr>
              <a:t>2024/9/4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51C428D-2CA9-41E7-317E-329311C815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676833-9217-A3ED-310D-3C4A93E793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F64F3ACD-92B6-43B1-A0FD-250EB51B61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B63723F-A50E-9A77-C944-14E486F9E1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C0159A-8D4F-F9D8-0337-7824267CB9F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6D849D5-E5C3-4372-8F08-F2150CCA724E}" type="datetimeFigureOut">
              <a:rPr lang="ja-JP" altLang="en-US"/>
              <a:pPr>
                <a:defRPr/>
              </a:pPr>
              <a:t>2024/9/4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E3417C6-3892-B78E-A518-85D3970113C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DF85D8D7-6552-8CA3-7A19-C96BAFC372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088EE8-2447-2A78-958E-1CB815D78ED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0AD800-C7E2-3B12-4C72-641A2FF1C3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1D5A44E0-2028-4DE5-B97C-7855AC031B6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panose="020B0600070205080204" pitchFamily="5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panose="020B0600070205080204" pitchFamily="50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panose="020B0600070205080204" pitchFamily="50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panose="020B0600070205080204" pitchFamily="50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panose="020B0600070205080204" pitchFamily="50" charset="-128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5A44E0-2028-4DE5-B97C-7855AC031B69}" type="slidenum">
              <a:rPr lang="ja-JP" altLang="en-US" smtClean="0"/>
              <a:pPr/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2563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 Banner">
            <a:extLst>
              <a:ext uri="{FF2B5EF4-FFF2-40B4-BE49-F238E27FC236}">
                <a16:creationId xmlns:a16="http://schemas.microsoft.com/office/drawing/2014/main" id="{FBA42F0F-8C53-1A24-211B-06F76D6ED0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53200"/>
            <a:ext cx="9906000" cy="306388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solidFill>
                <a:schemeClr val="bg1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4" name="AC Banner">
            <a:extLst>
              <a:ext uri="{FF2B5EF4-FFF2-40B4-BE49-F238E27FC236}">
                <a16:creationId xmlns:a16="http://schemas.microsoft.com/office/drawing/2014/main" id="{4A37BD8F-E608-D2A8-F31E-A346069AB9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20713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latin typeface="Times New Roman" pitchFamily="18" charset="0"/>
              <a:cs typeface="+mn-cs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E2393D5B-03D6-1022-85C1-E67CEA155455}"/>
              </a:ext>
            </a:extLst>
          </p:cNvPr>
          <p:cNvSpPr>
            <a:spLocks noChangeShapeType="1"/>
          </p:cNvSpPr>
          <p:nvPr userDrawn="1"/>
        </p:nvSpPr>
        <p:spPr bwMode="gray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ED93E679-5F76-C78C-E98E-B50F887D971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>
              <a:cs typeface="+mn-cs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A96864C-B5E2-E950-C699-8AEED7C1943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89700"/>
            <a:ext cx="9906000" cy="36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>
              <a:cs typeface="+mn-cs"/>
            </a:endParaRPr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486875CE-40FC-C93C-5FE8-0DB98BD1A334}"/>
              </a:ext>
            </a:extLst>
          </p:cNvPr>
          <p:cNvSpPr txBox="1">
            <a:spLocks/>
          </p:cNvSpPr>
          <p:nvPr userDrawn="1"/>
        </p:nvSpPr>
        <p:spPr>
          <a:xfrm>
            <a:off x="4521200" y="6556375"/>
            <a:ext cx="5256213" cy="25717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</a:rPr>
              <a:t>Copyright © 2015-2016 </a:t>
            </a:r>
            <a:r>
              <a:rPr lang="ja-JP" altLang="en-US" b="0" dirty="0">
                <a:solidFill>
                  <a:schemeClr val="bg1"/>
                </a:solidFill>
              </a:rPr>
              <a:t>企画書・提案書テンプレートの作り方 </a:t>
            </a:r>
            <a:r>
              <a:rPr lang="en-US" altLang="ja-JP" b="0" dirty="0">
                <a:solidFill>
                  <a:schemeClr val="bg1"/>
                </a:solidFill>
              </a:rPr>
              <a:t>All Rights Reserved.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9" name="フッター プレースホルダー 3">
            <a:extLst>
              <a:ext uri="{FF2B5EF4-FFF2-40B4-BE49-F238E27FC236}">
                <a16:creationId xmlns:a16="http://schemas.microsoft.com/office/drawing/2014/main" id="{A59F1947-4BF3-D15A-329C-B5D7A87AB2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882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6AAF9C-A4F9-B7F3-90BD-61A9D7F61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1F46D84-F9D6-B1EF-4F68-692803701F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pic>
        <p:nvPicPr>
          <p:cNvPr id="7" name="図 6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1268A501-C436-0152-7F8E-BBFED3FEBF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85" y="0"/>
            <a:ext cx="98688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20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438FDB5-9B24-B7F1-E13C-A910D529FC8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73050" y="152400"/>
            <a:ext cx="9359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6" name="フッター プレースホルダー 3">
            <a:extLst>
              <a:ext uri="{FF2B5EF4-FFF2-40B4-BE49-F238E27FC236}">
                <a16:creationId xmlns:a16="http://schemas.microsoft.com/office/drawing/2014/main" id="{34882C95-1F9E-E9DF-F31F-00341AC45C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075" y="6575425"/>
            <a:ext cx="633413" cy="20161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>
            <a:extLst>
              <a:ext uri="{FF2B5EF4-FFF2-40B4-BE49-F238E27FC236}">
                <a16:creationId xmlns:a16="http://schemas.microsoft.com/office/drawing/2014/main" id="{4313CD28-A3DB-DBB3-6C7E-D460E7B96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マンション管理の</a:t>
            </a:r>
            <a:r>
              <a:rPr lang="en-US" altLang="ja-JP" dirty="0"/>
              <a:t>IoT</a:t>
            </a:r>
            <a:r>
              <a:rPr lang="ja-JP" altLang="en-US" dirty="0"/>
              <a:t>化サービス</a:t>
            </a:r>
          </a:p>
        </p:txBody>
      </p:sp>
      <p:sp>
        <p:nvSpPr>
          <p:cNvPr id="6" name="図形 5">
            <a:extLst>
              <a:ext uri="{FF2B5EF4-FFF2-40B4-BE49-F238E27FC236}">
                <a16:creationId xmlns:a16="http://schemas.microsoft.com/office/drawing/2014/main" id="{18E3CE1A-88C7-E635-3135-EC465E1C87F6}"/>
              </a:ext>
            </a:extLst>
          </p:cNvPr>
          <p:cNvSpPr/>
          <p:nvPr/>
        </p:nvSpPr>
        <p:spPr>
          <a:xfrm rot="19087784" flipV="1">
            <a:off x="1413285" y="1035618"/>
            <a:ext cx="8591598" cy="4008122"/>
          </a:xfrm>
          <a:prstGeom prst="swooshArrow">
            <a:avLst>
              <a:gd name="adj1" fmla="val 25000"/>
              <a:gd name="adj2" fmla="val 25000"/>
            </a:avLst>
          </a:prstGeom>
          <a:solidFill>
            <a:srgbClr val="1D2088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CB729C8-CA8D-C704-968E-979130E22EA5}"/>
              </a:ext>
            </a:extLst>
          </p:cNvPr>
          <p:cNvSpPr/>
          <p:nvPr/>
        </p:nvSpPr>
        <p:spPr bwMode="auto">
          <a:xfrm>
            <a:off x="604594" y="3212976"/>
            <a:ext cx="2584210" cy="2700300"/>
          </a:xfrm>
          <a:prstGeom prst="rect">
            <a:avLst/>
          </a:prstGeom>
          <a:solidFill>
            <a:schemeClr val="bg1"/>
          </a:solidFill>
          <a:ln w="38100">
            <a:solidFill>
              <a:srgbClr val="1D2088"/>
            </a:solidFill>
            <a:round/>
            <a:headEnd/>
            <a:tailEnd/>
          </a:ln>
          <a:effectLst/>
        </p:spPr>
        <p:txBody>
          <a:bodyPr wrap="square" lIns="72000" tIns="108000" rIns="0" bIns="0" rtlCol="0" anchor="t" anchorCtr="0">
            <a:no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b="1" dirty="0">
                <a:solidFill>
                  <a:srgbClr val="1D2088"/>
                </a:solidFill>
                <a:ea typeface="メイリオ" pitchFamily="50" charset="-128"/>
                <a:cs typeface="メイリオ" pitchFamily="50" charset="-128"/>
              </a:rPr>
              <a:t>DX</a:t>
            </a:r>
            <a:r>
              <a:rPr kumimoji="1" lang="ja-JP" altLang="en-US" b="1" dirty="0">
                <a:solidFill>
                  <a:srgbClr val="1D2088"/>
                </a:solidFill>
                <a:ea typeface="メイリオ" pitchFamily="50" charset="-128"/>
                <a:cs typeface="メイリオ" pitchFamily="50" charset="-128"/>
              </a:rPr>
              <a:t>化による生産性向上</a:t>
            </a:r>
            <a:endParaRPr kumimoji="1" lang="en-US" altLang="ja-JP" b="1" dirty="0">
              <a:solidFill>
                <a:srgbClr val="1D2088"/>
              </a:solidFill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600" dirty="0">
                <a:solidFill>
                  <a:srgbClr val="4D4D4D"/>
                </a:solidFill>
                <a:ea typeface="メイリオ" pitchFamily="50" charset="-128"/>
                <a:cs typeface="メイリオ" pitchFamily="50" charset="-128"/>
              </a:rPr>
              <a:t>	</a:t>
            </a:r>
          </a:p>
          <a:p>
            <a:pPr marL="108000" indent="-720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rgbClr val="4D4D4D"/>
                </a:solidFill>
                <a:ea typeface="メイリオ" pitchFamily="50" charset="-128"/>
                <a:cs typeface="メイリオ" pitchFamily="50" charset="-128"/>
              </a:rPr>
              <a:t>管理員業務のデジタル化</a:t>
            </a:r>
            <a:endParaRPr kumimoji="1" lang="en-US" altLang="ja-JP" sz="1600" dirty="0">
              <a:solidFill>
                <a:srgbClr val="4D4D4D"/>
              </a:solidFill>
              <a:ea typeface="メイリオ" pitchFamily="50" charset="-128"/>
              <a:cs typeface="メイリオ" pitchFamily="50" charset="-128"/>
            </a:endParaRPr>
          </a:p>
          <a:p>
            <a:pPr marL="108000" indent="-720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rgbClr val="4D4D4D"/>
                </a:solidFill>
                <a:ea typeface="メイリオ" pitchFamily="50" charset="-128"/>
                <a:cs typeface="メイリオ" pitchFamily="50" charset="-128"/>
              </a:rPr>
              <a:t>リモート対応の拡大</a:t>
            </a:r>
            <a:endParaRPr lang="en-US" altLang="ja-JP" sz="1600" dirty="0">
              <a:solidFill>
                <a:srgbClr val="4D4D4D"/>
              </a:solidFill>
              <a:ea typeface="メイリオ" pitchFamily="50" charset="-128"/>
              <a:cs typeface="メイリオ" pitchFamily="50" charset="-128"/>
            </a:endParaRPr>
          </a:p>
          <a:p>
            <a:pPr marL="108000" indent="-720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rgbClr val="4D4D4D"/>
                </a:solidFill>
                <a:ea typeface="メイリオ" pitchFamily="50" charset="-128"/>
                <a:cs typeface="メイリオ" pitchFamily="50" charset="-128"/>
              </a:rPr>
              <a:t>コストや単純作業の抑制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6DE53FD-0266-A3A5-CC50-B64A1C699027}"/>
              </a:ext>
            </a:extLst>
          </p:cNvPr>
          <p:cNvSpPr/>
          <p:nvPr/>
        </p:nvSpPr>
        <p:spPr bwMode="auto">
          <a:xfrm>
            <a:off x="3571143" y="2244435"/>
            <a:ext cx="2584210" cy="2700300"/>
          </a:xfrm>
          <a:prstGeom prst="rect">
            <a:avLst/>
          </a:prstGeom>
          <a:solidFill>
            <a:schemeClr val="bg1"/>
          </a:solidFill>
          <a:ln w="38100">
            <a:solidFill>
              <a:srgbClr val="1D2088"/>
            </a:solidFill>
            <a:round/>
            <a:headEnd/>
            <a:tailEnd/>
          </a:ln>
          <a:effectLst/>
        </p:spPr>
        <p:txBody>
          <a:bodyPr wrap="square" lIns="72000" tIns="108000" rIns="0" bIns="0" rtlCol="0" anchor="t" anchorCtr="0">
            <a:no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b="1" dirty="0">
                <a:solidFill>
                  <a:srgbClr val="1D2088"/>
                </a:solidFill>
                <a:ea typeface="メイリオ" pitchFamily="50" charset="-128"/>
                <a:cs typeface="メイリオ" pitchFamily="50" charset="-128"/>
              </a:rPr>
              <a:t>働き方改革</a:t>
            </a:r>
            <a:endParaRPr kumimoji="1" lang="en-US" altLang="ja-JP" b="1" dirty="0">
              <a:solidFill>
                <a:srgbClr val="1D2088"/>
              </a:solidFill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600" dirty="0">
                <a:solidFill>
                  <a:srgbClr val="4D4D4D"/>
                </a:solidFill>
                <a:ea typeface="メイリオ" pitchFamily="50" charset="-128"/>
                <a:cs typeface="メイリオ" pitchFamily="50" charset="-128"/>
              </a:rPr>
              <a:t>	</a:t>
            </a:r>
          </a:p>
          <a:p>
            <a:pPr marL="108000" indent="-720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rgbClr val="4D4D4D"/>
                </a:solidFill>
                <a:ea typeface="メイリオ" pitchFamily="50" charset="-128"/>
                <a:cs typeface="メイリオ" pitchFamily="50" charset="-128"/>
              </a:rPr>
              <a:t>業務の属人化を解消</a:t>
            </a:r>
            <a:endParaRPr kumimoji="1" lang="en-US" altLang="ja-JP" sz="1600" dirty="0">
              <a:solidFill>
                <a:srgbClr val="4D4D4D"/>
              </a:solidFill>
              <a:ea typeface="メイリオ" pitchFamily="50" charset="-128"/>
              <a:cs typeface="メイリオ" pitchFamily="50" charset="-128"/>
            </a:endParaRPr>
          </a:p>
          <a:p>
            <a:pPr marL="108000" indent="-720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rgbClr val="4D4D4D"/>
                </a:solidFill>
                <a:ea typeface="メイリオ" pitchFamily="50" charset="-128"/>
                <a:cs typeface="メイリオ" pitchFamily="50" charset="-128"/>
              </a:rPr>
              <a:t>休日対応の削減</a:t>
            </a:r>
            <a:endParaRPr kumimoji="1" lang="en-US" altLang="ja-JP" sz="1600" dirty="0">
              <a:solidFill>
                <a:srgbClr val="4D4D4D"/>
              </a:solidFill>
              <a:ea typeface="メイリオ" pitchFamily="50" charset="-128"/>
              <a:cs typeface="メイリオ" pitchFamily="50" charset="-128"/>
            </a:endParaRPr>
          </a:p>
          <a:p>
            <a:pPr marL="108000" indent="-720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rgbClr val="4D4D4D"/>
                </a:solidFill>
                <a:ea typeface="メイリオ" pitchFamily="50" charset="-128"/>
                <a:cs typeface="メイリオ" pitchFamily="50" charset="-128"/>
              </a:rPr>
              <a:t>単純作業の排除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7DEEE0E-C6ED-851A-2743-5038E7FA3F57}"/>
              </a:ext>
            </a:extLst>
          </p:cNvPr>
          <p:cNvSpPr/>
          <p:nvPr/>
        </p:nvSpPr>
        <p:spPr bwMode="auto">
          <a:xfrm>
            <a:off x="6537691" y="1275895"/>
            <a:ext cx="2584210" cy="2700300"/>
          </a:xfrm>
          <a:prstGeom prst="rect">
            <a:avLst/>
          </a:prstGeom>
          <a:solidFill>
            <a:schemeClr val="bg1"/>
          </a:solidFill>
          <a:ln w="38100">
            <a:solidFill>
              <a:srgbClr val="1D2088"/>
            </a:solidFill>
            <a:round/>
            <a:headEnd/>
            <a:tailEnd/>
          </a:ln>
          <a:effectLst/>
        </p:spPr>
        <p:txBody>
          <a:bodyPr wrap="square" lIns="72000" tIns="108000" rIns="0" bIns="0" rtlCol="0" anchor="t" anchorCtr="0">
            <a:no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b="1" dirty="0">
                <a:solidFill>
                  <a:srgbClr val="1D2088"/>
                </a:solidFill>
                <a:ea typeface="メイリオ" pitchFamily="50" charset="-128"/>
                <a:cs typeface="メイリオ" pitchFamily="50" charset="-128"/>
              </a:rPr>
              <a:t>住民満足度向上</a:t>
            </a:r>
            <a:endParaRPr kumimoji="1" lang="en-US" altLang="ja-JP" b="1" dirty="0">
              <a:solidFill>
                <a:srgbClr val="1D2088"/>
              </a:solidFill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1600" dirty="0">
                <a:solidFill>
                  <a:srgbClr val="4D4D4D"/>
                </a:solidFill>
                <a:ea typeface="メイリオ" pitchFamily="50" charset="-128"/>
                <a:cs typeface="メイリオ" pitchFamily="50" charset="-128"/>
              </a:rPr>
              <a:t>	</a:t>
            </a:r>
          </a:p>
          <a:p>
            <a:pPr marL="108000" indent="-720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rgbClr val="4D4D4D"/>
                </a:solidFill>
                <a:ea typeface="メイリオ" pitchFamily="50" charset="-128"/>
                <a:cs typeface="メイリオ" pitchFamily="50" charset="-128"/>
              </a:rPr>
              <a:t>問い合わせの</a:t>
            </a:r>
            <a:r>
              <a:rPr kumimoji="1" lang="en-US" altLang="ja-JP" sz="1600" dirty="0">
                <a:solidFill>
                  <a:srgbClr val="4D4D4D"/>
                </a:solidFill>
                <a:ea typeface="メイリオ" pitchFamily="50" charset="-128"/>
                <a:cs typeface="メイリオ" pitchFamily="50" charset="-128"/>
              </a:rPr>
              <a:t>24</a:t>
            </a:r>
            <a:r>
              <a:rPr kumimoji="1" lang="ja-JP" altLang="en-US" sz="1600" dirty="0">
                <a:solidFill>
                  <a:srgbClr val="4D4D4D"/>
                </a:solidFill>
                <a:ea typeface="メイリオ" pitchFamily="50" charset="-128"/>
                <a:cs typeface="メイリオ" pitchFamily="50" charset="-128"/>
              </a:rPr>
              <a:t>時間対応</a:t>
            </a:r>
            <a:endParaRPr kumimoji="1" lang="en-US" altLang="ja-JP" sz="1600" dirty="0">
              <a:solidFill>
                <a:srgbClr val="4D4D4D"/>
              </a:solidFill>
              <a:ea typeface="メイリオ" pitchFamily="50" charset="-128"/>
              <a:cs typeface="メイリオ" pitchFamily="50" charset="-128"/>
            </a:endParaRPr>
          </a:p>
          <a:p>
            <a:pPr marL="108000" indent="-720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rgbClr val="4D4D4D"/>
                </a:solidFill>
                <a:ea typeface="メイリオ" pitchFamily="50" charset="-128"/>
                <a:cs typeface="メイリオ" pitchFamily="50" charset="-128"/>
              </a:rPr>
              <a:t>非対面対応</a:t>
            </a:r>
            <a:endParaRPr kumimoji="1" lang="en-US" altLang="ja-JP" sz="1600" dirty="0">
              <a:solidFill>
                <a:srgbClr val="4D4D4D"/>
              </a:solidFill>
              <a:ea typeface="メイリオ" pitchFamily="50" charset="-128"/>
              <a:cs typeface="メイリオ" pitchFamily="50" charset="-128"/>
            </a:endParaRPr>
          </a:p>
          <a:p>
            <a:pPr marL="108000" indent="-720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rgbClr val="4D4D4D"/>
                </a:solidFill>
                <a:ea typeface="メイリオ" pitchFamily="50" charset="-128"/>
                <a:cs typeface="メイリオ" pitchFamily="50" charset="-128"/>
              </a:rPr>
              <a:t>各種マンションサービスとの連携</a:t>
            </a:r>
          </a:p>
        </p:txBody>
      </p:sp>
    </p:spTree>
    <p:extLst>
      <p:ext uri="{BB962C8B-B14F-4D97-AF65-F5344CB8AC3E}">
        <p14:creationId xmlns:p14="http://schemas.microsoft.com/office/powerpoint/2010/main" val="298239003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FFFFFF"/>
      </a:accent4>
      <a:accent5>
        <a:srgbClr val="FFFFFF"/>
      </a:accent5>
      <a:accent6>
        <a:srgbClr val="000000"/>
      </a:accent6>
      <a:hlink>
        <a:srgbClr val="FFFFFF"/>
      </a:hlink>
      <a:folHlink>
        <a:srgbClr val="FFFFFF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Times New Roman</vt:lpstr>
      <vt:lpstr>PowerPoint Design</vt:lpstr>
      <vt:lpstr>マンション管理のIoT化サービス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2016-05-25T06:39:55Z</dcterms:created>
  <dcterms:modified xsi:type="dcterms:W3CDTF">2024-09-03T21:44:11Z</dcterms:modified>
</cp:coreProperties>
</file>