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507" r:id="rId2"/>
  </p:sldIdLst>
  <p:sldSz cx="9906000" cy="6858000" type="A4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85">
          <p15:clr>
            <a:srgbClr val="A4A3A4"/>
          </p15:clr>
        </p15:guide>
        <p15:guide id="3" orient="horz" pos="3135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391">
          <p15:clr>
            <a:srgbClr val="A4A3A4"/>
          </p15:clr>
        </p15:guide>
        <p15:guide id="6" pos="512">
          <p15:clr>
            <a:srgbClr val="A4A3A4"/>
          </p15:clr>
        </p15:guide>
        <p15:guide id="7" pos="5728">
          <p15:clr>
            <a:srgbClr val="A4A3A4"/>
          </p15:clr>
        </p15:guide>
        <p15:guide id="8" pos="3120">
          <p15:clr>
            <a:srgbClr val="A4A3A4"/>
          </p15:clr>
        </p15:guide>
        <p15:guide id="9" pos="2145">
          <p15:clr>
            <a:srgbClr val="A4A3A4"/>
          </p15:clr>
        </p15:guide>
        <p15:guide id="10" pos="40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2088"/>
    <a:srgbClr val="7F7F7F"/>
    <a:srgbClr val="CCC500"/>
    <a:srgbClr val="173E78"/>
    <a:srgbClr val="5DA0D7"/>
    <a:srgbClr val="FFFFFF"/>
    <a:srgbClr val="4D4D4D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2" autoAdjust="0"/>
    <p:restoredTop sz="94687" autoAdjust="0"/>
  </p:normalViewPr>
  <p:slideViewPr>
    <p:cSldViewPr>
      <p:cViewPr varScale="1">
        <p:scale>
          <a:sx n="101" d="100"/>
          <a:sy n="101" d="100"/>
        </p:scale>
        <p:origin x="1518" y="102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FBF4E9C-90B7-6B4F-9B5B-AC81C75909F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5D22CBB-ECAE-1EC4-9728-4BE2DF64AF4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27AB9F9-47A2-4264-9500-6666FFD49BA4}" type="datetimeFigureOut">
              <a:rPr lang="ja-JP" altLang="en-US"/>
              <a:pPr>
                <a:defRPr/>
              </a:pPr>
              <a:t>2023/7/20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80FCC85-1EF1-9145-9DEF-4EF9F734AF2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D5235F6-7A0D-643A-0E02-3B507251943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2949023-F2C9-40B2-9236-86E16882CE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8C1CBC6F-D081-D7D6-DB50-25B881EC4C2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38113A6-E211-5DA9-A39B-DDE0F6E1465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DC1AD71-16E6-4B92-9983-8968AD24FCD9}" type="datetimeFigureOut">
              <a:rPr lang="ja-JP" altLang="en-US"/>
              <a:pPr>
                <a:defRPr/>
              </a:pPr>
              <a:t>2023/7/20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C22208EB-0BCC-49A2-46BC-8ABFFB04667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61853152-A899-8407-ED66-52B0F37DD6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9B813A0-29A6-ED4B-423E-5A18B7BA429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39FC26-6EB0-17A0-A737-15523650AD6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24EF6D9-5B4F-4F64-BEFA-B21E11AAC9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812800" y="1880828"/>
            <a:ext cx="8280400" cy="1008062"/>
          </a:xfrm>
        </p:spPr>
        <p:txBody>
          <a:bodyPr anchor="t"/>
          <a:lstStyle>
            <a:lvl1pPr algn="ctr">
              <a:lnSpc>
                <a:spcPct val="120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2" name="フッター プレースホルダー 3">
            <a:extLst>
              <a:ext uri="{FF2B5EF4-FFF2-40B4-BE49-F238E27FC236}">
                <a16:creationId xmlns:a16="http://schemas.microsoft.com/office/drawing/2014/main" id="{710BEB27-1F36-C000-2054-5F2E8D5CDD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24010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メイン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5405DB6E-5FE2-C5F7-8F82-723D675EBD6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DA1DC2AC-9409-D2C3-7DAB-BC60729887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1900DD43-8AE9-C7EF-AB81-24ECD10CF0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bg1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1C26B4E0-B9F1-49D7-941A-6C7C8235E5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2949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6E2050AB-D7E4-4E8E-919C-5AA274C04B3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017ECF75-D597-98BE-F4AA-C4127C4E5D2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03B147FA-5093-071F-3448-FA892FD713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EF03524D-F314-4653-B667-C23CC2CD33E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32340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#2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BB28E516-25BB-2A48-2CAE-F3041BEA0E0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5B121002-846A-3A32-B50D-1F10DE90CF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569EE321-4FC4-7964-F1C0-070DE76408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F6BEF776-BD6F-489A-8734-BFA217E02AB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629014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ブラック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6472730C-BF57-293A-83F3-48A3BA9ED403}"/>
              </a:ext>
            </a:extLst>
          </p:cNvPr>
          <p:cNvSpPr/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  <a:effectLst/>
        </p:spPr>
        <p:txBody>
          <a:bodyPr lIns="0" tIns="0" rIns="0" bIns="0" anchor="ctr">
            <a:spAutoFit/>
          </a:bodyPr>
          <a:lstStyle/>
          <a:p>
            <a:pPr algn="just" eaLnBrk="1" fontAlgn="auto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915BB2EE-92EB-2F78-D068-71D17BD811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1786F975-FC49-4DFB-DB94-03AC51946E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bg1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C86A963B-38F9-40D1-92A4-9EC56DD3DBE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180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B0F8714F-D10F-E543-5D30-1B9E2B8EE99D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0" y="0"/>
            <a:ext cx="18923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B2538641-FAA1-1B2A-7A79-EC96E35B655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E23965A3-9793-434A-8CE5-0F78EBAB82D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FE2012F1-3C95-3356-7DD6-5708065C0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38205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E9D936F9-F196-4563-EBA6-66036CC523EA}"/>
              </a:ext>
            </a:extLst>
          </p:cNvPr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6787558E-1A89-E18B-C351-F343D7B681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2826E1E2-98AB-8D74-9E5E-79F1FFF903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BAA358AD-F876-4A5F-8209-6E40D2217A5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04530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FCE88081-10B1-45D9-A719-9BE451F2606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C910CF87-229C-80F4-3F72-DD504CFBB8EB}"/>
              </a:ext>
            </a:extLst>
          </p:cNvPr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2698EDF7-1FBD-BA51-AE63-8AA16ED3CD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83F388-E1C3-BA57-917E-6FA235510E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0838EC4C-510F-40D9-829C-826F11CDA4D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42692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 Banner">
            <a:extLst>
              <a:ext uri="{FF2B5EF4-FFF2-40B4-BE49-F238E27FC236}">
                <a16:creationId xmlns:a16="http://schemas.microsoft.com/office/drawing/2014/main" id="{E34C711F-FEC0-4D7D-82A0-7D2AEC112E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" name="AC Banner">
            <a:extLst>
              <a:ext uri="{FF2B5EF4-FFF2-40B4-BE49-F238E27FC236}">
                <a16:creationId xmlns:a16="http://schemas.microsoft.com/office/drawing/2014/main" id="{E14834B3-49BA-3C09-B878-5D42B2CC754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latin typeface="Times New Roman" pitchFamily="18" charset="0"/>
            </a:endParaRPr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B2E483A5-46D7-DFCF-E1C3-CFA77014154A}"/>
              </a:ext>
            </a:extLst>
          </p:cNvPr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D6E617CB-6C75-9AC1-9B2F-BD9572F9FC5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0EAE1BB2-BF82-3AC0-3B65-C8D84E82A96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0289A2C1-0E6E-0912-E9E4-2FC72C67EFC3}"/>
              </a:ext>
            </a:extLst>
          </p:cNvPr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フッター プレースホルダー 3">
            <a:extLst>
              <a:ext uri="{FF2B5EF4-FFF2-40B4-BE49-F238E27FC236}">
                <a16:creationId xmlns:a16="http://schemas.microsoft.com/office/drawing/2014/main" id="{C6595A30-B095-90AF-D6A2-1949FD88A0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5995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3">
            <a:extLst>
              <a:ext uri="{FF2B5EF4-FFF2-40B4-BE49-F238E27FC236}">
                <a16:creationId xmlns:a16="http://schemas.microsoft.com/office/drawing/2014/main" id="{EE9572A7-519D-9684-D1A5-5F51FDB4B13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57225"/>
          </a:xfrm>
          <a:prstGeom prst="roundRect">
            <a:avLst>
              <a:gd name="adj" fmla="val 0"/>
            </a:avLst>
          </a:prstGeom>
          <a:solidFill>
            <a:schemeClr val="tx1">
              <a:alpha val="79999"/>
            </a:schemeClr>
          </a:solidFill>
          <a:ln>
            <a:noFill/>
          </a:ln>
        </p:spPr>
        <p:txBody>
          <a:bodyPr lIns="0" tIns="0" rIns="0" bIns="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スライド番号プレースホルダー 5">
            <a:extLst>
              <a:ext uri="{FF2B5EF4-FFF2-40B4-BE49-F238E27FC236}">
                <a16:creationId xmlns:a16="http://schemas.microsoft.com/office/drawing/2014/main" id="{36109D90-7F45-BA05-4804-97659823FA3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17865950-A87F-4654-97A7-A41E441D3A1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21AAE67-E2C7-617A-C474-403065ECD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23360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>
            <a:extLst>
              <a:ext uri="{FF2B5EF4-FFF2-40B4-BE49-F238E27FC236}">
                <a16:creationId xmlns:a16="http://schemas.microsoft.com/office/drawing/2014/main" id="{C06F0FE6-DE5E-4401-5CDC-0F88C151504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175" y="0"/>
            <a:ext cx="9902825" cy="147638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4EEC6638-9604-AC14-AAFD-3310EB1E0B99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-3358356" y="3369468"/>
            <a:ext cx="6865938" cy="152401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DE5FD00E-6CFE-D563-F254-624F5DD8546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88" y="6729413"/>
            <a:ext cx="9902826" cy="149225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6" name="AutoShape 3">
            <a:extLst>
              <a:ext uri="{FF2B5EF4-FFF2-40B4-BE49-F238E27FC236}">
                <a16:creationId xmlns:a16="http://schemas.microsoft.com/office/drawing/2014/main" id="{702CEBA9-67BA-DB88-4F58-21F4C286AC8B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6396831" y="3364707"/>
            <a:ext cx="6865937" cy="152400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7CC923A-BCEE-1E17-555C-F3BDA26A67E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0813" y="147638"/>
            <a:ext cx="9602787" cy="6581775"/>
          </a:xfrm>
          <a:prstGeom prst="rect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692696"/>
            <a:ext cx="9361040" cy="3960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フッター プレースホルダー 2">
            <a:extLst>
              <a:ext uri="{FF2B5EF4-FFF2-40B4-BE49-F238E27FC236}">
                <a16:creationId xmlns:a16="http://schemas.microsoft.com/office/drawing/2014/main" id="{0DC69115-93A8-D0C2-D3E5-3489407C9E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>
              <a:alpha val="8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63688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留意事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DEDD3B1A-DDC3-A3F7-B6D8-3960E7116C6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DD19C311-FF30-0386-302C-8D8F172B4CB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12800" y="620713"/>
            <a:ext cx="8280400" cy="5688012"/>
          </a:xfrm>
          <a:prstGeom prst="roundRect">
            <a:avLst>
              <a:gd name="adj" fmla="val 1569"/>
            </a:avLst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lIns="288000" tIns="540000" rIns="288000" bIns="18000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ja-JP" sz="160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908720"/>
            <a:ext cx="8280400" cy="396044"/>
          </a:xfrm>
        </p:spPr>
        <p:txBody>
          <a:bodyPr/>
          <a:lstStyle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8933BD01-19E4-ED95-0E33-6BA7B48B2F0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360394-C5DA-1DCC-2E16-B08A600826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A78AEB5C-E73C-4967-94B4-B7C9B5CCB3E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03980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ベース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88154CE-58C7-7A8E-4E26-7FB2EA4B9DC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6BB7A219-4B08-164F-F727-890C2362DB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401DA93C-1932-4B7F-A20E-FCA92C178D6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60547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91B3EE96-44DF-8D5C-4A0B-E910781FFA9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6" name="フッター プレースホルダー 3">
            <a:extLst>
              <a:ext uri="{FF2B5EF4-FFF2-40B4-BE49-F238E27FC236}">
                <a16:creationId xmlns:a16="http://schemas.microsoft.com/office/drawing/2014/main" id="{6D641984-48CE-D727-9D03-53F0180FF4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0" r:id="rId1"/>
    <p:sldLayoutId id="2147484011" r:id="rId2"/>
    <p:sldLayoutId id="2147484012" r:id="rId3"/>
    <p:sldLayoutId id="2147484013" r:id="rId4"/>
    <p:sldLayoutId id="2147484014" r:id="rId5"/>
    <p:sldLayoutId id="2147484015" r:id="rId6"/>
    <p:sldLayoutId id="2147484016" r:id="rId7"/>
    <p:sldLayoutId id="2147484017" r:id="rId8"/>
    <p:sldLayoutId id="2147484018" r:id="rId9"/>
    <p:sldLayoutId id="2147484019" r:id="rId10"/>
    <p:sldLayoutId id="2147484020" r:id="rId11"/>
    <p:sldLayoutId id="2147484021" r:id="rId12"/>
    <p:sldLayoutId id="2147484022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タイトル 1">
            <a:extLst>
              <a:ext uri="{FF2B5EF4-FFF2-40B4-BE49-F238E27FC236}">
                <a16:creationId xmlns:a16="http://schemas.microsoft.com/office/drawing/2014/main" id="{22A72E05-5BD4-CEF6-7947-2BDD57BC2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レガシーシステムの再構築</a:t>
            </a:r>
          </a:p>
        </p:txBody>
      </p:sp>
      <p:sp>
        <p:nvSpPr>
          <p:cNvPr id="17411" name="正方形/長方形 1">
            <a:extLst>
              <a:ext uri="{FF2B5EF4-FFF2-40B4-BE49-F238E27FC236}">
                <a16:creationId xmlns:a16="http://schemas.microsoft.com/office/drawing/2014/main" id="{DC7C5AAF-D8EE-E172-B3A6-3F6597C5A4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75" y="620713"/>
            <a:ext cx="9540875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>
                <a:ea typeface="メイリオ" panose="020B0604030504040204" pitchFamily="50" charset="-128"/>
              </a:rPr>
              <a:t>レガシーシステムを次のステップで再構築します。</a:t>
            </a:r>
            <a:endParaRPr lang="ja-JP" altLang="en-US" sz="2800">
              <a:solidFill>
                <a:srgbClr val="4D4D4D"/>
              </a:solidFill>
              <a:ea typeface="メイリオ" panose="020B0604030504040204" pitchFamily="50" charset="-128"/>
            </a:endParaRPr>
          </a:p>
        </p:txBody>
      </p:sp>
      <p:sp>
        <p:nvSpPr>
          <p:cNvPr id="17412" name="四角形: 角を丸くする 1">
            <a:extLst>
              <a:ext uri="{FF2B5EF4-FFF2-40B4-BE49-F238E27FC236}">
                <a16:creationId xmlns:a16="http://schemas.microsoft.com/office/drawing/2014/main" id="{B46B7373-2977-8E75-6B5E-971CF5D1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75" y="1052513"/>
            <a:ext cx="2879725" cy="1041400"/>
          </a:xfrm>
          <a:prstGeom prst="roundRect">
            <a:avLst>
              <a:gd name="adj" fmla="val 16667"/>
            </a:avLst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>
              <a:lnSpc>
                <a:spcPct val="140000"/>
              </a:lnSpc>
              <a:spcAft>
                <a:spcPts val="600"/>
              </a:spcAft>
            </a:pPr>
            <a:r>
              <a:rPr lang="ja-JP" altLang="en-US">
                <a:solidFill>
                  <a:schemeClr val="bg1"/>
                </a:solidFill>
                <a:ea typeface="メイリオ" panose="020B0604030504040204" pitchFamily="50" charset="-128"/>
              </a:rPr>
              <a:t>システム棚卸</a:t>
            </a:r>
          </a:p>
        </p:txBody>
      </p:sp>
      <p:sp>
        <p:nvSpPr>
          <p:cNvPr id="17413" name="四角形: 角を丸くする 2">
            <a:extLst>
              <a:ext uri="{FF2B5EF4-FFF2-40B4-BE49-F238E27FC236}">
                <a16:creationId xmlns:a16="http://schemas.microsoft.com/office/drawing/2014/main" id="{0B9EB045-C5C6-16EA-98E6-B5B4942081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8375" y="1074738"/>
            <a:ext cx="2879725" cy="1039812"/>
          </a:xfrm>
          <a:prstGeom prst="roundRect">
            <a:avLst>
              <a:gd name="adj" fmla="val 16667"/>
            </a:avLst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>
              <a:lnSpc>
                <a:spcPct val="140000"/>
              </a:lnSpc>
              <a:spcAft>
                <a:spcPts val="600"/>
              </a:spcAft>
            </a:pPr>
            <a:r>
              <a:rPr lang="ja-JP" altLang="en-US">
                <a:solidFill>
                  <a:schemeClr val="bg1"/>
                </a:solidFill>
                <a:ea typeface="メイリオ" panose="020B0604030504040204" pitchFamily="50" charset="-128"/>
              </a:rPr>
              <a:t>利用実態調査</a:t>
            </a:r>
          </a:p>
        </p:txBody>
      </p:sp>
      <p:sp>
        <p:nvSpPr>
          <p:cNvPr id="17414" name="四角形: 角を丸くする 4">
            <a:extLst>
              <a:ext uri="{FF2B5EF4-FFF2-40B4-BE49-F238E27FC236}">
                <a16:creationId xmlns:a16="http://schemas.microsoft.com/office/drawing/2014/main" id="{97F9E489-29C9-3F07-ACAD-D292EF63D5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3088" y="1074738"/>
            <a:ext cx="2879725" cy="1039812"/>
          </a:xfrm>
          <a:prstGeom prst="roundRect">
            <a:avLst>
              <a:gd name="adj" fmla="val 16667"/>
            </a:avLst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>
              <a:lnSpc>
                <a:spcPct val="140000"/>
              </a:lnSpc>
              <a:spcAft>
                <a:spcPts val="600"/>
              </a:spcAft>
            </a:pPr>
            <a:r>
              <a:rPr lang="ja-JP" altLang="en-US">
                <a:solidFill>
                  <a:schemeClr val="bg1"/>
                </a:solidFill>
                <a:ea typeface="メイリオ" panose="020B0604030504040204" pitchFamily="50" charset="-128"/>
              </a:rPr>
              <a:t>ロードマップの構築</a:t>
            </a:r>
          </a:p>
        </p:txBody>
      </p:sp>
      <p:sp>
        <p:nvSpPr>
          <p:cNvPr id="17415" name="テキスト ボックス 5">
            <a:extLst>
              <a:ext uri="{FF2B5EF4-FFF2-40B4-BE49-F238E27FC236}">
                <a16:creationId xmlns:a16="http://schemas.microsoft.com/office/drawing/2014/main" id="{3981080F-8298-01A6-D880-910F9E452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" y="2200275"/>
            <a:ext cx="2879725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ja-JP" altLang="en-US" sz="1600">
                <a:ea typeface="メイリオ" panose="020B0604030504040204" pitchFamily="50" charset="-128"/>
              </a:rPr>
              <a:t>現状、社内にどのようなシステムがあるか確認</a:t>
            </a:r>
            <a:endParaRPr lang="en-US" altLang="ja-JP" sz="1600">
              <a:ea typeface="メイリオ" panose="020B0604030504040204" pitchFamily="50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1600" b="1" u="sng">
                <a:ea typeface="メイリオ" panose="020B0604030504040204" pitchFamily="50" charset="-128"/>
              </a:rPr>
              <a:t>どのサーバでどのアプリが稼働</a:t>
            </a:r>
            <a:r>
              <a:rPr lang="ja-JP" altLang="en-US" sz="1600">
                <a:ea typeface="メイリオ" panose="020B0604030504040204" pitchFamily="50" charset="-128"/>
              </a:rPr>
              <a:t>しているか、</a:t>
            </a:r>
            <a:r>
              <a:rPr lang="ja-JP" altLang="en-US" sz="1600" b="1" u="sng">
                <a:ea typeface="メイリオ" panose="020B0604030504040204" pitchFamily="50" charset="-128"/>
              </a:rPr>
              <a:t>ランニングコストはどのくらいか</a:t>
            </a:r>
            <a:r>
              <a:rPr lang="ja-JP" altLang="en-US" sz="1600">
                <a:ea typeface="メイリオ" panose="020B0604030504040204" pitchFamily="50" charset="-128"/>
              </a:rPr>
              <a:t>洗い出す</a:t>
            </a:r>
            <a:endParaRPr lang="en-US" altLang="ja-JP" sz="1600">
              <a:ea typeface="メイリオ" panose="020B0604030504040204" pitchFamily="50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1600">
                <a:ea typeface="メイリオ" panose="020B0604030504040204" pitchFamily="50" charset="-128"/>
              </a:rPr>
              <a:t>保守期限切れなどの特記事項も整理する</a:t>
            </a:r>
          </a:p>
        </p:txBody>
      </p:sp>
      <p:sp>
        <p:nvSpPr>
          <p:cNvPr id="7" name="矢印: 右 6">
            <a:extLst>
              <a:ext uri="{FF2B5EF4-FFF2-40B4-BE49-F238E27FC236}">
                <a16:creationId xmlns:a16="http://schemas.microsoft.com/office/drawing/2014/main" id="{9D26E71C-73BC-FC0D-97B1-FB1E38051D18}"/>
              </a:ext>
            </a:extLst>
          </p:cNvPr>
          <p:cNvSpPr/>
          <p:nvPr/>
        </p:nvSpPr>
        <p:spPr bwMode="auto">
          <a:xfrm>
            <a:off x="3059113" y="1206500"/>
            <a:ext cx="360362" cy="776288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lIns="0" tIns="0" rIns="0" bIns="0" anchor="ctr"/>
          <a:lstStyle/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矢印: 右 7">
            <a:extLst>
              <a:ext uri="{FF2B5EF4-FFF2-40B4-BE49-F238E27FC236}">
                <a16:creationId xmlns:a16="http://schemas.microsoft.com/office/drawing/2014/main" id="{B65BFC6A-3B6D-1FCC-77F8-C9E3E3F4E6BF}"/>
              </a:ext>
            </a:extLst>
          </p:cNvPr>
          <p:cNvSpPr/>
          <p:nvPr/>
        </p:nvSpPr>
        <p:spPr bwMode="auto">
          <a:xfrm>
            <a:off x="6475413" y="1206500"/>
            <a:ext cx="360362" cy="776288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lIns="0" tIns="0" rIns="0" bIns="0" anchor="ctr"/>
          <a:lstStyle/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7418" name="テキスト ボックス 13">
            <a:extLst>
              <a:ext uri="{FF2B5EF4-FFF2-40B4-BE49-F238E27FC236}">
                <a16:creationId xmlns:a16="http://schemas.microsoft.com/office/drawing/2014/main" id="{CA6162EC-EAE4-9C56-3E35-4A2E3729AE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375" y="2200275"/>
            <a:ext cx="2879725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ja-JP" altLang="en-US" sz="1600">
                <a:ea typeface="メイリオ" panose="020B0604030504040204" pitchFamily="50" charset="-128"/>
              </a:rPr>
              <a:t>活用度の高低を確認</a:t>
            </a:r>
            <a:endParaRPr lang="en-US" altLang="ja-JP" sz="1600">
              <a:ea typeface="メイリオ" panose="020B0604030504040204" pitchFamily="50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1600">
                <a:ea typeface="メイリオ" panose="020B0604030504040204" pitchFamily="50" charset="-128"/>
              </a:rPr>
              <a:t>構築当初は使っていても、長い年月の中で活用しなくなったものもある</a:t>
            </a:r>
            <a:endParaRPr lang="en-US" altLang="ja-JP" sz="1600">
              <a:ea typeface="メイリオ" panose="020B0604030504040204" pitchFamily="50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1600" b="1" u="sng">
                <a:ea typeface="メイリオ" panose="020B0604030504040204" pitchFamily="50" charset="-128"/>
              </a:rPr>
              <a:t>活用度の低い機能はアプリの公開時に削除</a:t>
            </a:r>
            <a:r>
              <a:rPr lang="ja-JP" altLang="en-US" sz="1600">
                <a:ea typeface="メイリオ" panose="020B0604030504040204" pitchFamily="50" charset="-128"/>
              </a:rPr>
              <a:t>を検討する</a:t>
            </a:r>
            <a:endParaRPr lang="en-US" altLang="ja-JP" sz="1600">
              <a:ea typeface="メイリオ" panose="020B0604030504040204" pitchFamily="50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1600" b="1" u="sng">
                <a:ea typeface="メイリオ" panose="020B0604030504040204" pitchFamily="50" charset="-128"/>
              </a:rPr>
              <a:t>ランニングコストと成果に見合わない機能も削除</a:t>
            </a:r>
            <a:r>
              <a:rPr lang="ja-JP" altLang="en-US" sz="1600">
                <a:ea typeface="メイリオ" panose="020B0604030504040204" pitchFamily="50" charset="-128"/>
              </a:rPr>
              <a:t>を検討する</a:t>
            </a:r>
          </a:p>
        </p:txBody>
      </p:sp>
      <p:sp>
        <p:nvSpPr>
          <p:cNvPr id="17419" name="テキスト ボックス 14">
            <a:extLst>
              <a:ext uri="{FF2B5EF4-FFF2-40B4-BE49-F238E27FC236}">
                <a16:creationId xmlns:a16="http://schemas.microsoft.com/office/drawing/2014/main" id="{6ED1BE2C-A45A-02C0-BD5F-CF99D4C11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3088" y="2200275"/>
            <a:ext cx="2879725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ja-JP" altLang="en-US" sz="1600">
                <a:ea typeface="メイリオ" panose="020B0604030504040204" pitchFamily="50" charset="-128"/>
              </a:rPr>
              <a:t>一度に切り替えることは難しいので、どのような順番で公開するか検討</a:t>
            </a:r>
            <a:r>
              <a:rPr lang="en-US" altLang="ja-JP" sz="1600">
                <a:ea typeface="メイリオ" panose="020B0604030504040204" pitchFamily="50" charset="-128"/>
              </a:rPr>
              <a:t>(3</a:t>
            </a:r>
            <a:r>
              <a:rPr lang="ja-JP" altLang="en-US" sz="1600">
                <a:ea typeface="メイリオ" panose="020B0604030504040204" pitchFamily="50" charset="-128"/>
              </a:rPr>
              <a:t>～</a:t>
            </a:r>
            <a:r>
              <a:rPr lang="en-US" altLang="ja-JP" sz="1600">
                <a:ea typeface="メイリオ" panose="020B0604030504040204" pitchFamily="50" charset="-128"/>
              </a:rPr>
              <a:t>5</a:t>
            </a:r>
            <a:r>
              <a:rPr lang="ja-JP" altLang="en-US" sz="1600">
                <a:ea typeface="メイリオ" panose="020B0604030504040204" pitchFamily="50" charset="-128"/>
              </a:rPr>
              <a:t>年スパンで検討</a:t>
            </a:r>
            <a:r>
              <a:rPr lang="en-US" altLang="ja-JP" sz="1600">
                <a:ea typeface="メイリオ" panose="020B0604030504040204" pitchFamily="50" charset="-128"/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1600">
                <a:ea typeface="メイリオ" panose="020B0604030504040204" pitchFamily="50" charset="-128"/>
              </a:rPr>
              <a:t>多少不便になったとしても、</a:t>
            </a:r>
            <a:r>
              <a:rPr lang="ja-JP" altLang="en-US" sz="1600" b="1" u="sng">
                <a:ea typeface="メイリオ" panose="020B0604030504040204" pitchFamily="50" charset="-128"/>
              </a:rPr>
              <a:t>運用含めトータルとしてメリットが大きいか</a:t>
            </a:r>
            <a:r>
              <a:rPr lang="ja-JP" altLang="en-US" sz="1600">
                <a:ea typeface="メイリオ" panose="020B0604030504040204" pitchFamily="50" charset="-128"/>
              </a:rPr>
              <a:t>で方針検討する</a:t>
            </a:r>
            <a:endParaRPr lang="en-US" altLang="ja-JP" sz="1600">
              <a:ea typeface="メイリオ" panose="020B0604030504040204" pitchFamily="50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1600" b="1" u="sng">
                <a:ea typeface="メイリオ" panose="020B0604030504040204" pitchFamily="50" charset="-128"/>
              </a:rPr>
              <a:t>保守期限や投資対効果</a:t>
            </a:r>
            <a:r>
              <a:rPr lang="en-US" altLang="ja-JP" sz="1600" b="1" u="sng">
                <a:ea typeface="メイリオ" panose="020B0604030504040204" pitchFamily="50" charset="-128"/>
              </a:rPr>
              <a:t>(</a:t>
            </a:r>
            <a:r>
              <a:rPr lang="ja-JP" altLang="en-US" sz="1600" b="1" u="sng">
                <a:ea typeface="メイリオ" panose="020B0604030504040204" pitchFamily="50" charset="-128"/>
              </a:rPr>
              <a:t>削減効果</a:t>
            </a:r>
            <a:r>
              <a:rPr lang="en-US" altLang="ja-JP" sz="1600" b="1" u="sng">
                <a:ea typeface="メイリオ" panose="020B0604030504040204" pitchFamily="50" charset="-128"/>
              </a:rPr>
              <a:t>)</a:t>
            </a:r>
            <a:r>
              <a:rPr lang="ja-JP" altLang="en-US" sz="1600" b="1" u="sng">
                <a:ea typeface="メイリオ" panose="020B0604030504040204" pitchFamily="50" charset="-128"/>
              </a:rPr>
              <a:t>を基準に決める</a:t>
            </a:r>
            <a:r>
              <a:rPr lang="ja-JP" altLang="en-US" sz="1600">
                <a:ea typeface="メイリオ" panose="020B0604030504040204" pitchFamily="50" charset="-128"/>
              </a:rPr>
              <a:t>と良い</a:t>
            </a:r>
            <a:endParaRPr lang="en-US" altLang="ja-JP" sz="1600">
              <a:ea typeface="メイリオ" panose="020B0604030504040204" pitchFamily="50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1600" b="1" u="sng">
                <a:ea typeface="メイリオ" panose="020B0604030504040204" pitchFamily="50" charset="-128"/>
              </a:rPr>
              <a:t>一番の難関は予算の確保</a:t>
            </a:r>
            <a:r>
              <a:rPr lang="ja-JP" altLang="en-US" sz="1600">
                <a:ea typeface="メイリオ" panose="020B0604030504040204" pitchFamily="50" charset="-128"/>
              </a:rPr>
              <a:t>。投資価値があることを訴求するには、</a:t>
            </a:r>
            <a:r>
              <a:rPr lang="ja-JP" altLang="en-US" sz="1600" b="1" u="sng">
                <a:ea typeface="メイリオ" panose="020B0604030504040204" pitchFamily="50" charset="-128"/>
              </a:rPr>
              <a:t>削減効果を見せることが効果的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 Design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197</Words>
  <Application>Microsoft Office PowerPoint</Application>
  <PresentationFormat>A4 210 x 297 mm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ＭＳ Ｐゴシック</vt:lpstr>
      <vt:lpstr>Arial</vt:lpstr>
      <vt:lpstr>Calibri</vt:lpstr>
      <vt:lpstr>Times New Roman</vt:lpstr>
      <vt:lpstr>Wingdings</vt:lpstr>
      <vt:lpstr>PowerPoint Design</vt:lpstr>
      <vt:lpstr>レガシーシステムの再構築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2016-05-25T06:39:55Z</dcterms:created>
  <dcterms:modified xsi:type="dcterms:W3CDTF">2023-07-20T06:25:57Z</dcterms:modified>
</cp:coreProperties>
</file>