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CCC500"/>
    <a:srgbClr val="173E78"/>
    <a:srgbClr val="5DA0D7"/>
    <a:srgbClr val="1D2088"/>
    <a:srgbClr val="FFFFFF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1" d="100"/>
          <a:sy n="101" d="100"/>
        </p:scale>
        <p:origin x="1518" y="10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2696226-87DE-8807-4E5B-9A677AB5AD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ACA1D3-2780-4ED2-AAA6-4501DB70E8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15804AA-4EDC-4AE5-B45C-5049902FF1F5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FB3E83-5072-CD8C-1C2A-A93C4DB046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64511-2ACD-A452-919C-AD7B00D353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3D6CFB-A353-44AE-9970-95815A9012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29F2C31-F733-6C8A-EA0C-2FFB52542E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35A77D-1401-DB02-D01B-2B28D9EA52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408AF35-CBA1-423C-ACA0-40CA4356C961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6755C67-7E4E-D572-8867-CFD228D362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D2D1DAF-5448-F283-F4BB-D7AD3AF3D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23ABC3-5191-96E7-1DA4-3B0C85134B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6E809C-FD91-7BCA-AB1F-52E3EE3EB0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0F87F1-9255-4EA5-9C38-7DFBBA2E2E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7FBE2543-0A68-07BA-EC6D-79679646F0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775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1A851FC-CDE1-3E36-4696-64E7B46D2D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21B809B9-0CD3-E0B2-0B87-88B4E2E537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6BB0C24-1AFE-F187-78A2-094AA281D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6A84F7DD-7E3E-41C7-8667-84F5B38495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762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3F65CD3-576E-FEC8-8CB5-9A5E13CAF6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D7991EA-9DED-2781-DFDE-E819353E99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403692C-FC2E-E7C1-3B46-A37385B300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E644AC5-CDA0-4DD4-B36C-EF57CE11C9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9114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821B421-1B1D-2CA2-3251-687AACF4FE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F25E48C-8C32-66F5-027A-F8E6B985A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716EEC0-07D2-1BAC-BDBD-D6BDA9F7AD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0CB833FA-46A8-4C56-B578-5D58E87287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2285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7B473122-3031-8837-BE05-C5C6D4CFCE86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B083214-CECC-309A-7A75-9AA633875B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A37E383-13ED-1BB8-9766-3A9288AFA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0DBC762D-1169-4873-B33D-2AA02779CD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767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14CCBFB2-631C-9DB4-CBDC-8DD136B99E7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603583E-6CFA-1D43-F62A-9C963C08C8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ECA05F8-398D-496A-9638-F8F651CB89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F3817414-68ED-0AA2-52C6-6A759DBD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721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354B6689-19AC-6759-DC5B-FA984A1B9969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46ABB43F-B067-0211-E684-B8280579E8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452177A-D907-0991-F69C-251C4B99B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0679F5CC-AA64-436F-9D96-ABE1F8BEDF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95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DC20D73A-DE11-1CF8-9733-8ECBA697F8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09739B55-BE64-66C7-FF7F-23039E9B1C8F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F29DC409-BF37-8EE1-13F8-E323B58B49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360048-8249-2699-CE7F-3162A1B709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D08EBAF7-2AB3-4291-8EA3-D9E6E188C9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452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0F51A8FE-5829-3541-F504-7DECA8158C4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2C671909-A5D7-5187-FD9C-643F3FFF9C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0F256AA4-A6E2-AD20-C09E-D5E715CE7AC9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F825326-E8C5-BC7A-4B36-447E717AE0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CEACC3E-EDED-3A4E-CB1E-75ECA871E8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8099A53-21CD-713D-65B4-AB2416451E14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B109260D-4960-5FDA-D842-32DCD182CD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14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12025B8C-0F66-FFEA-6355-DD699D3504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287BE9C2-445F-70EC-7DA5-7C1F1ED144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25A7361-F12D-471D-B382-1EFCEC172F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A305D3-B3D5-CBAF-1730-69D577B97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868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D84AC345-7F87-6FE6-33F4-45FBDE8499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DA91145-1209-6146-9348-ED66F44A7098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B7E6FCDD-4628-9756-2188-C0E5C8158B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E2248A47-B016-E8CB-3E2C-0465132EE39A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0807B1-92AC-35CE-7C15-C006896B6F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8EB8539C-797F-FFA7-F4D6-1DB3B0A6B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835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E0AD78C-4734-A1C4-039A-97672F303E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19F10AD7-49A7-E32D-C03D-C5E420EBAB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20C78516-10B5-416C-7D1A-42D50F66AA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176965-2AF2-F773-E7F6-CB01935699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94DCC5B-9EFB-49B3-A6BC-BC915ED901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706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53622C-0B57-7B34-CCCE-9C9F01AB66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838DAAF-C46B-80FA-D102-FFDB359B62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94BF8EA8-CCE4-469B-B9B1-AA8536BBC8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049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EBA5091-AC68-BDBE-04BF-3106A3B94E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9589AD6C-CDC9-0ED7-8661-44D7DBD1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05CA737A-B3DA-44AB-DC43-D8DC5D9F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外部環境の変化から見える請求書支払業務の未来</a:t>
            </a:r>
          </a:p>
        </p:txBody>
      </p:sp>
      <p:sp>
        <p:nvSpPr>
          <p:cNvPr id="17411" name="正方形/長方形 1">
            <a:extLst>
              <a:ext uri="{FF2B5EF4-FFF2-40B4-BE49-F238E27FC236}">
                <a16:creationId xmlns:a16="http://schemas.microsoft.com/office/drawing/2014/main" id="{A5E70009-6385-1E59-503F-4A2090E0C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" y="681038"/>
            <a:ext cx="95408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ea typeface="メイリオ" panose="020B0604030504040204" pitchFamily="50" charset="-128"/>
              </a:rPr>
              <a:t>世の中の請求書デジタル化が進行し、法制度が変化している現状。それら変化へ柔軟に対応できる環境構築が必要となる。</a:t>
            </a:r>
            <a:endParaRPr lang="ja-JP" altLang="en-US" sz="28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28BED1-B125-68A0-EC2D-B75940E71BAF}"/>
              </a:ext>
            </a:extLst>
          </p:cNvPr>
          <p:cNvSpPr/>
          <p:nvPr/>
        </p:nvSpPr>
        <p:spPr bwMode="auto">
          <a:xfrm>
            <a:off x="885825" y="1408113"/>
            <a:ext cx="4321175" cy="468312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24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外部環境</a:t>
            </a:r>
            <a:endParaRPr lang="ja-JP" altLang="en-US" sz="4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473672-B665-7060-2757-B8354ED04786}"/>
              </a:ext>
            </a:extLst>
          </p:cNvPr>
          <p:cNvSpPr/>
          <p:nvPr/>
        </p:nvSpPr>
        <p:spPr bwMode="auto">
          <a:xfrm>
            <a:off x="5529263" y="1408113"/>
            <a:ext cx="4319587" cy="468312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24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求められること</a:t>
            </a:r>
            <a:endParaRPr lang="ja-JP" altLang="en-US" sz="4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B8AF5A2-7C39-B744-9D94-C18054CACD06}"/>
              </a:ext>
            </a:extLst>
          </p:cNvPr>
          <p:cNvSpPr/>
          <p:nvPr/>
        </p:nvSpPr>
        <p:spPr bwMode="auto">
          <a:xfrm>
            <a:off x="128588" y="2022475"/>
            <a:ext cx="647700" cy="719138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24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1</a:t>
            </a:r>
            <a:endParaRPr lang="ja-JP" altLang="en-US" sz="4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9802E37-12F7-2000-EB7C-1C04304058BC}"/>
              </a:ext>
            </a:extLst>
          </p:cNvPr>
          <p:cNvSpPr/>
          <p:nvPr/>
        </p:nvSpPr>
        <p:spPr bwMode="auto">
          <a:xfrm>
            <a:off x="128588" y="2886075"/>
            <a:ext cx="647700" cy="720725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24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2</a:t>
            </a:r>
            <a:endParaRPr lang="ja-JP" altLang="en-US" sz="4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D8E7D5E-7429-C7F4-0ACA-61ECD6B73BB4}"/>
              </a:ext>
            </a:extLst>
          </p:cNvPr>
          <p:cNvSpPr/>
          <p:nvPr/>
        </p:nvSpPr>
        <p:spPr bwMode="auto">
          <a:xfrm>
            <a:off x="128588" y="3751263"/>
            <a:ext cx="647700" cy="720725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24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3</a:t>
            </a:r>
            <a:endParaRPr lang="ja-JP" altLang="en-US" sz="4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C7AD668-9AA1-AD61-F7E0-604AF87142CE}"/>
              </a:ext>
            </a:extLst>
          </p:cNvPr>
          <p:cNvSpPr/>
          <p:nvPr/>
        </p:nvSpPr>
        <p:spPr bwMode="auto">
          <a:xfrm>
            <a:off x="128588" y="4616450"/>
            <a:ext cx="647700" cy="719138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24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4</a:t>
            </a:r>
            <a:endParaRPr lang="ja-JP" altLang="en-US" sz="4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18" name="正方形/長方形 13">
            <a:extLst>
              <a:ext uri="{FF2B5EF4-FFF2-40B4-BE49-F238E27FC236}">
                <a16:creationId xmlns:a16="http://schemas.microsoft.com/office/drawing/2014/main" id="{1B338ED0-9C6D-6FAC-7DBA-A5772168D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5634038"/>
            <a:ext cx="4321175" cy="847725"/>
          </a:xfrm>
          <a:prstGeom prst="rect">
            <a:avLst/>
          </a:prstGeom>
          <a:solidFill>
            <a:srgbClr val="CC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ja-JP" altLang="en-US" sz="2400" b="1">
                <a:solidFill>
                  <a:schemeClr val="bg1"/>
                </a:solidFill>
                <a:ea typeface="メイリオ" panose="020B0604030504040204" pitchFamily="50" charset="-128"/>
              </a:rPr>
              <a:t>世の中の請求書デジタル化が</a:t>
            </a:r>
            <a:br>
              <a:rPr lang="en-US" altLang="ja-JP" sz="2400" b="1">
                <a:solidFill>
                  <a:schemeClr val="bg1"/>
                </a:solidFill>
                <a:ea typeface="メイリオ" panose="020B0604030504040204" pitchFamily="50" charset="-128"/>
              </a:rPr>
            </a:br>
            <a:r>
              <a:rPr lang="ja-JP" altLang="en-US" sz="2400" b="1">
                <a:solidFill>
                  <a:schemeClr val="bg1"/>
                </a:solidFill>
                <a:ea typeface="メイリオ" panose="020B0604030504040204" pitchFamily="50" charset="-128"/>
              </a:rPr>
              <a:t>進行・法制度が変化</a:t>
            </a:r>
          </a:p>
        </p:txBody>
      </p:sp>
      <p:sp>
        <p:nvSpPr>
          <p:cNvPr id="17419" name="正方形/長方形 14">
            <a:extLst>
              <a:ext uri="{FF2B5EF4-FFF2-40B4-BE49-F238E27FC236}">
                <a16:creationId xmlns:a16="http://schemas.microsoft.com/office/drawing/2014/main" id="{E07D2C3C-FB59-87CC-6984-B80751C62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5634038"/>
            <a:ext cx="4319587" cy="847725"/>
          </a:xfrm>
          <a:prstGeom prst="rect">
            <a:avLst/>
          </a:prstGeom>
          <a:solidFill>
            <a:srgbClr val="CC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ja-JP" altLang="en-US" sz="2400" b="1">
                <a:solidFill>
                  <a:schemeClr val="bg1"/>
                </a:solidFill>
                <a:ea typeface="メイリオ" panose="020B0604030504040204" pitchFamily="50" charset="-128"/>
              </a:rPr>
              <a:t>変化へ柔軟に対応できる</a:t>
            </a:r>
            <a:br>
              <a:rPr lang="en-US" altLang="ja-JP" sz="2400" b="1">
                <a:solidFill>
                  <a:schemeClr val="bg1"/>
                </a:solidFill>
                <a:ea typeface="メイリオ" panose="020B0604030504040204" pitchFamily="50" charset="-128"/>
              </a:rPr>
            </a:br>
            <a:r>
              <a:rPr lang="ja-JP" altLang="en-US" sz="2400" b="1">
                <a:solidFill>
                  <a:schemeClr val="bg1"/>
                </a:solidFill>
                <a:ea typeface="メイリオ" panose="020B0604030504040204" pitchFamily="50" charset="-128"/>
              </a:rPr>
              <a:t>環境構築が必要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8F263C5-CCC3-803A-2530-3C3E8445FF6F}"/>
              </a:ext>
            </a:extLst>
          </p:cNvPr>
          <p:cNvSpPr/>
          <p:nvPr/>
        </p:nvSpPr>
        <p:spPr bwMode="auto">
          <a:xfrm>
            <a:off x="885825" y="2022475"/>
            <a:ext cx="4321175" cy="719138"/>
          </a:xfrm>
          <a:prstGeom prst="rect">
            <a:avLst/>
          </a:prstGeom>
          <a:noFill/>
          <a:ln w="19050">
            <a:solidFill>
              <a:srgbClr val="7F7F7F"/>
            </a:solidFill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b="1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テレワーク</a:t>
            </a:r>
            <a:r>
              <a:rPr lang="ja-JP" altLang="en-US" sz="1600" dirty="0">
                <a:solidFill>
                  <a:schemeClr val="accent6"/>
                </a:solidFill>
                <a:ea typeface="メイリオ" pitchFamily="50" charset="-128"/>
                <a:cs typeface="メイリオ" pitchFamily="50" charset="-128"/>
              </a:rPr>
              <a:t>の急速な普及</a:t>
            </a:r>
          </a:p>
        </p:txBody>
      </p:sp>
      <p:sp>
        <p:nvSpPr>
          <p:cNvPr id="17421" name="二等辺三角形 2">
            <a:extLst>
              <a:ext uri="{FF2B5EF4-FFF2-40B4-BE49-F238E27FC236}">
                <a16:creationId xmlns:a16="http://schemas.microsoft.com/office/drawing/2014/main" id="{BC9C6495-15B3-DF90-0DFF-A103B3F936F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69694" y="2312194"/>
            <a:ext cx="395287" cy="180975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BA5D94E-7E46-70AB-1337-034223A9BCC1}"/>
              </a:ext>
            </a:extLst>
          </p:cNvPr>
          <p:cNvSpPr/>
          <p:nvPr/>
        </p:nvSpPr>
        <p:spPr bwMode="auto">
          <a:xfrm>
            <a:off x="5529263" y="2022475"/>
            <a:ext cx="4319587" cy="719138"/>
          </a:xfrm>
          <a:prstGeom prst="rect">
            <a:avLst/>
          </a:prstGeom>
          <a:noFill/>
          <a:ln w="19050">
            <a:solidFill>
              <a:srgbClr val="7F7F7F"/>
            </a:solidFill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chemeClr val="accent6"/>
                </a:solidFill>
                <a:ea typeface="メイリオ" pitchFamily="50" charset="-128"/>
                <a:cs typeface="メイリオ" pitchFamily="50" charset="-128"/>
              </a:rPr>
              <a:t>テレワークを妨げる紙の</a:t>
            </a:r>
            <a:r>
              <a:rPr lang="ja-JP" altLang="en-US" sz="1600" b="1" dirty="0">
                <a:solidFill>
                  <a:srgbClr val="0070C0"/>
                </a:solidFill>
                <a:ea typeface="メイリオ" pitchFamily="50" charset="-128"/>
                <a:cs typeface="メイリオ" pitchFamily="50" charset="-128"/>
              </a:rPr>
              <a:t>ペーパーレス化必至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70A8401-AC96-CA15-14A9-2B6FD7BA2DCF}"/>
              </a:ext>
            </a:extLst>
          </p:cNvPr>
          <p:cNvSpPr/>
          <p:nvPr/>
        </p:nvSpPr>
        <p:spPr bwMode="auto">
          <a:xfrm>
            <a:off x="885825" y="2886075"/>
            <a:ext cx="4321175" cy="720725"/>
          </a:xfrm>
          <a:prstGeom prst="rect">
            <a:avLst/>
          </a:prstGeom>
          <a:noFill/>
          <a:ln w="19050">
            <a:solidFill>
              <a:srgbClr val="7F7F7F"/>
            </a:solidFill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b="1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税制改正による規制緩和と強化</a:t>
            </a:r>
            <a:endParaRPr lang="ja-JP" altLang="en-US" sz="1600" dirty="0">
              <a:solidFill>
                <a:schemeClr val="accent6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DA323AF-C0B1-17D1-372B-74E4C98A8D44}"/>
              </a:ext>
            </a:extLst>
          </p:cNvPr>
          <p:cNvSpPr/>
          <p:nvPr/>
        </p:nvSpPr>
        <p:spPr bwMode="auto">
          <a:xfrm>
            <a:off x="885825" y="3751263"/>
            <a:ext cx="4321175" cy="720725"/>
          </a:xfrm>
          <a:prstGeom prst="rect">
            <a:avLst/>
          </a:prstGeom>
          <a:noFill/>
          <a:ln w="19050">
            <a:solidFill>
              <a:srgbClr val="7F7F7F"/>
            </a:solidFill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b="1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電子インボイスの推進</a:t>
            </a:r>
            <a:endParaRPr lang="ja-JP" altLang="en-US" sz="1600" dirty="0">
              <a:solidFill>
                <a:schemeClr val="accent6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F29F30F-EF56-B0F9-F3AA-2D059DE4C78B}"/>
              </a:ext>
            </a:extLst>
          </p:cNvPr>
          <p:cNvSpPr/>
          <p:nvPr/>
        </p:nvSpPr>
        <p:spPr bwMode="auto">
          <a:xfrm>
            <a:off x="885825" y="4616450"/>
            <a:ext cx="4321175" cy="719138"/>
          </a:xfrm>
          <a:prstGeom prst="rect">
            <a:avLst/>
          </a:prstGeom>
          <a:noFill/>
          <a:ln w="19050">
            <a:solidFill>
              <a:srgbClr val="7F7F7F"/>
            </a:solidFill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b="1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インボイス制度の開始</a:t>
            </a:r>
            <a:endParaRPr lang="ja-JP" altLang="en-US" sz="1600" dirty="0">
              <a:solidFill>
                <a:schemeClr val="accent6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C5563CC-16AF-0655-FA0C-18E49A240188}"/>
              </a:ext>
            </a:extLst>
          </p:cNvPr>
          <p:cNvSpPr/>
          <p:nvPr/>
        </p:nvSpPr>
        <p:spPr bwMode="auto">
          <a:xfrm>
            <a:off x="5529263" y="2886075"/>
            <a:ext cx="4319587" cy="720725"/>
          </a:xfrm>
          <a:prstGeom prst="rect">
            <a:avLst/>
          </a:prstGeom>
          <a:noFill/>
          <a:ln w="19050">
            <a:solidFill>
              <a:srgbClr val="7F7F7F"/>
            </a:solidFill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b="1" dirty="0">
                <a:solidFill>
                  <a:srgbClr val="0070C0"/>
                </a:solidFill>
                <a:ea typeface="メイリオ" pitchFamily="50" charset="-128"/>
                <a:cs typeface="メイリオ" pitchFamily="50" charset="-128"/>
              </a:rPr>
              <a:t>電子帳簿保存法</a:t>
            </a:r>
            <a:r>
              <a:rPr lang="ja-JP" altLang="en-US" sz="1600" dirty="0">
                <a:solidFill>
                  <a:schemeClr val="accent6"/>
                </a:solidFill>
                <a:ea typeface="メイリオ" pitchFamily="50" charset="-128"/>
                <a:cs typeface="メイリオ" pitchFamily="50" charset="-128"/>
              </a:rPr>
              <a:t>への早期対応</a:t>
            </a:r>
            <a:endParaRPr lang="ja-JP" altLang="en-US" sz="1600" b="1" dirty="0">
              <a:solidFill>
                <a:srgbClr val="0070C0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1CE4021-13E3-DC4A-B2CC-6884EE033558}"/>
              </a:ext>
            </a:extLst>
          </p:cNvPr>
          <p:cNvSpPr/>
          <p:nvPr/>
        </p:nvSpPr>
        <p:spPr bwMode="auto">
          <a:xfrm>
            <a:off x="5529263" y="4616450"/>
            <a:ext cx="4319587" cy="719138"/>
          </a:xfrm>
          <a:prstGeom prst="rect">
            <a:avLst/>
          </a:prstGeom>
          <a:noFill/>
          <a:ln w="19050">
            <a:solidFill>
              <a:srgbClr val="7F7F7F"/>
            </a:solidFill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chemeClr val="accent6"/>
                </a:solidFill>
                <a:ea typeface="メイリオ" pitchFamily="50" charset="-128"/>
                <a:cs typeface="メイリオ" pitchFamily="50" charset="-128"/>
              </a:rPr>
              <a:t>対応するための</a:t>
            </a:r>
            <a:r>
              <a:rPr lang="ja-JP" altLang="en-US" sz="1600" b="1" dirty="0">
                <a:solidFill>
                  <a:srgbClr val="0070C0"/>
                </a:solidFill>
                <a:ea typeface="メイリオ" pitchFamily="50" charset="-128"/>
                <a:cs typeface="メイリオ" pitchFamily="50" charset="-128"/>
              </a:rPr>
              <a:t>基盤や運用効率化の検討</a:t>
            </a:r>
            <a:r>
              <a:rPr lang="ja-JP" altLang="en-US" sz="1600" dirty="0">
                <a:solidFill>
                  <a:schemeClr val="accent6"/>
                </a:solidFill>
                <a:ea typeface="メイリオ" pitchFamily="50" charset="-128"/>
                <a:cs typeface="メイリオ" pitchFamily="50" charset="-128"/>
              </a:rPr>
              <a:t>が必要</a:t>
            </a:r>
            <a:endParaRPr lang="ja-JP" altLang="en-US" sz="1600" b="1" dirty="0">
              <a:solidFill>
                <a:srgbClr val="0070C0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297343A-9D5D-F357-27A8-E77D3704F904}"/>
              </a:ext>
            </a:extLst>
          </p:cNvPr>
          <p:cNvSpPr/>
          <p:nvPr/>
        </p:nvSpPr>
        <p:spPr bwMode="auto">
          <a:xfrm>
            <a:off x="5529263" y="3751263"/>
            <a:ext cx="4319587" cy="720725"/>
          </a:xfrm>
          <a:prstGeom prst="rect">
            <a:avLst/>
          </a:prstGeom>
          <a:noFill/>
          <a:ln w="19050">
            <a:solidFill>
              <a:srgbClr val="7F7F7F"/>
            </a:solidFill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chemeClr val="accent6"/>
                </a:solidFill>
                <a:ea typeface="メイリオ" pitchFamily="50" charset="-128"/>
                <a:cs typeface="メイリオ" pitchFamily="50" charset="-128"/>
              </a:rPr>
              <a:t>標準化への追従・</a:t>
            </a:r>
            <a:r>
              <a:rPr lang="ja-JP" altLang="en-US" sz="1600" b="1" dirty="0">
                <a:solidFill>
                  <a:srgbClr val="0070C0"/>
                </a:solidFill>
                <a:ea typeface="メイリオ" pitchFamily="50" charset="-128"/>
                <a:cs typeface="メイリオ" pitchFamily="50" charset="-128"/>
              </a:rPr>
              <a:t>デジタル前提の業務設計</a:t>
            </a:r>
          </a:p>
        </p:txBody>
      </p:sp>
      <p:sp>
        <p:nvSpPr>
          <p:cNvPr id="17429" name="二等辺三角形 24">
            <a:extLst>
              <a:ext uri="{FF2B5EF4-FFF2-40B4-BE49-F238E27FC236}">
                <a16:creationId xmlns:a16="http://schemas.microsoft.com/office/drawing/2014/main" id="{99462A42-4EC9-5F11-EFD9-E5F1FAB37E2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68900" y="3176588"/>
            <a:ext cx="396875" cy="180975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  <p:sp>
        <p:nvSpPr>
          <p:cNvPr id="17430" name="二等辺三角形 25">
            <a:extLst>
              <a:ext uri="{FF2B5EF4-FFF2-40B4-BE49-F238E27FC236}">
                <a16:creationId xmlns:a16="http://schemas.microsoft.com/office/drawing/2014/main" id="{DB2BE45B-EB35-7390-8BC7-EB02E4D1E5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69694" y="4040981"/>
            <a:ext cx="395288" cy="180975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  <p:sp>
        <p:nvSpPr>
          <p:cNvPr id="17431" name="二等辺三角形 26">
            <a:extLst>
              <a:ext uri="{FF2B5EF4-FFF2-40B4-BE49-F238E27FC236}">
                <a16:creationId xmlns:a16="http://schemas.microsoft.com/office/drawing/2014/main" id="{C3CCB98B-7137-679B-7907-0DC63A2CBDC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69694" y="4904581"/>
            <a:ext cx="395288" cy="180975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外部環境の変化から見える請求書支払業務の未来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2023-07-20T06:25:40Z</dcterms:modified>
</cp:coreProperties>
</file>