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73E78"/>
    <a:srgbClr val="5DA0D7"/>
    <a:srgbClr val="1D2088"/>
    <a:srgbClr val="FFFFFF"/>
    <a:srgbClr val="4D4D4D"/>
    <a:srgbClr val="777777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1" d="100"/>
          <a:sy n="101" d="100"/>
        </p:scale>
        <p:origin x="1518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5572B73-EB3D-43FA-8D08-C2C0AF4AB4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545BB2-2C09-A47B-06B3-3FA082B663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445F3D-9442-459F-9B65-22664FFA248D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6CBC32-32D3-1744-3BC0-8C32BA8CEC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A52BBF-1854-8030-56DF-04F49E0D7E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F078ABF-F2F5-49CB-AF1A-1AF03201B95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6BFE75C-9C47-6AC8-5766-6BD466E105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18C6E3-64C9-D76D-BB69-88C0F9E376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DE627D0-E7F1-4138-92FB-E0595E841E74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1A53252-023F-E07C-BAB0-F4B8F5B6B4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A4AA1D1-0536-796A-9425-E872E0C8E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105294-4482-2512-2494-7551CA0F4F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7EF604-C391-50DD-53EB-40DAE3896B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52BAA5C-CBE5-4459-A9B7-EEB68C76B3F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1636A79F-C925-F329-A259-0E7CCB58C5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229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957A84A3-86AD-4999-C55A-2E885089EA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155BD64-2D48-C43E-C24A-7B5B1629D3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114109C-4806-AEA9-D5C7-22AEF7EB8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8DA3C5BE-62C3-4470-A78C-359B215167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960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7602363-A3AC-126A-7E93-CB0FE1D405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F6F29D3-63A3-CE9F-7B81-3E390D2E27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4AA9DED-D092-FCB0-A30E-FC5BBDFC50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E3D924A0-DF15-43F8-B3E1-FD038E0693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79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EAEDB1E-72D0-913A-4D1E-25FDA0E1D5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349AC06A-B623-0DC8-935B-D72AFF9FC0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5E0925B-5C49-81A3-BA30-CBBDAA4E90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62D06D0C-EA42-4776-993A-EF05342431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270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A1D9C91A-80BE-9D71-1A68-39DDE850CCBC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6AB2BAC-8190-74F8-5514-E83C7E6313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9A96957-88CD-394D-2DCB-A826DB0C9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B5D5A473-5FED-4E9E-932F-B4901D0A35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616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346BA88B-8C04-69EA-C190-B7333BBA193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0A6D305-635C-B79C-ED69-C3D5EA9F24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396D411A-2412-49B1-99CF-BC8DFE8BA432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0F9AF83-C9EA-5CBC-BCE1-F47293C4A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12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E35AC8C-B092-1D7F-E092-1F6C303CD28E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E65452B-3EDA-78BC-D911-585D8CE398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5AB6EB5-9490-E698-FA08-E0B76BE12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69B86274-10D1-4D67-9E14-52EADCBB03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42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DF861C0-D07D-F971-DF88-C9BEC4FDD7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7ACB36D-40BE-8798-7B43-AE05BDFC71A5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07BC3F9-A4D1-445A-2AAD-26A37284A1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1D1A4B-08EB-DF13-C9E4-3AE5F0E6FF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DDB7E464-6747-43CA-B834-7DDC9D372F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309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198010EA-2F3A-6261-697B-4C00CAD459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AA1AE8B-4C97-552B-825D-728EAE468C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B230321-EF07-5F31-98C4-F4E3DC67838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91BBB52-21A4-C28B-448A-4A54BA6D74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BA5A868-F3A3-77D7-4C14-23A0292E89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C7E222E-CE26-43B0-F069-FD9D13D8C5B7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E6BECD58-AF09-7D5B-11A6-8017B5E651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681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784D4DBB-7D28-2262-E499-FC0A6BF5FB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89D86A40-5AB5-6846-984D-2047C25D4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EAC4683B-81A6-4187-A85A-91CB739EBE2E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2DE8673-225E-DE3D-0566-EA95F1F0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653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266B1D38-724C-5B94-DD13-225058D018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8796046B-C55E-5A4C-846E-6EE2C01C2F4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07D4CE91-C552-7D48-96AD-3B523D32A3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3113E09B-6F63-6024-2BA0-68EE8B93F6F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A352C3-18CB-BD71-DC67-3475796CB0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2F4F164D-B5CF-D176-4DB0-1CBFA25FC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9469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9DC302C-A2C7-A7DF-D26B-ADEAEE26DA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9571C35-EC13-AD93-17AB-A796B26E2D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6A32B72F-3FAD-EC37-D8FF-AD64D9F721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67346D-4519-A63C-44F9-DE5C95F2AF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69053395-5B7F-4B03-B398-8A941849E1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558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9A0158-D231-1E9C-A1D0-C63AC07117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2F37F7E-0E91-9AEE-AEDC-B538CCD80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35AAE23-0108-453F-B165-34A5CE10BA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13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489CD3E-7002-B680-6454-2672C42EA1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780B9D92-B74D-139B-A0E8-1BF8DA330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3E4DF7C1-4E49-0AF4-E3F0-0785022B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DX</a:t>
            </a:r>
            <a:r>
              <a:rPr lang="ja-JP" altLang="en-US"/>
              <a:t>の背景・目的</a:t>
            </a:r>
          </a:p>
        </p:txBody>
      </p:sp>
      <p:sp>
        <p:nvSpPr>
          <p:cNvPr id="15363" name="正方形/長方形 88">
            <a:extLst>
              <a:ext uri="{FF2B5EF4-FFF2-40B4-BE49-F238E27FC236}">
                <a16:creationId xmlns:a16="http://schemas.microsoft.com/office/drawing/2014/main" id="{741ABEA3-AC84-576B-7B3F-A7DA4FC83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000">
                <a:ea typeface="メイリオ" panose="020B0604030504040204" pitchFamily="50" charset="-128"/>
              </a:rPr>
              <a:t>「確実に成果を出す　業務変革型ＤＸの進め方」から引用 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04DBD0CA-B8D1-DC6A-0DCE-A72C7C8E6FA6}"/>
              </a:ext>
            </a:extLst>
          </p:cNvPr>
          <p:cNvSpPr/>
          <p:nvPr/>
        </p:nvSpPr>
        <p:spPr bwMode="auto">
          <a:xfrm>
            <a:off x="452438" y="836613"/>
            <a:ext cx="3168650" cy="842962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医療サービス高度化による</a:t>
            </a:r>
            <a:br>
              <a:rPr lang="en-US" altLang="ja-JP" sz="1600" dirty="0">
                <a:solidFill>
                  <a:srgbClr val="4D4D4D"/>
                </a:solidFill>
                <a:cs typeface="メイリオ" pitchFamily="50" charset="-128"/>
              </a:rPr>
            </a:b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製品ニーズの多様化</a:t>
            </a:r>
          </a:p>
        </p:txBody>
      </p:sp>
      <p:sp>
        <p:nvSpPr>
          <p:cNvPr id="65" name="角丸四角形 64">
            <a:extLst>
              <a:ext uri="{FF2B5EF4-FFF2-40B4-BE49-F238E27FC236}">
                <a16:creationId xmlns:a16="http://schemas.microsoft.com/office/drawing/2014/main" id="{26A84461-F2B5-BBDC-82F2-72403214B5F1}"/>
              </a:ext>
            </a:extLst>
          </p:cNvPr>
          <p:cNvSpPr/>
          <p:nvPr/>
        </p:nvSpPr>
        <p:spPr bwMode="auto">
          <a:xfrm>
            <a:off x="5997575" y="836613"/>
            <a:ext cx="3168650" cy="842962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難易度の高い作業を担ってきた熟練作業員の高齢化</a:t>
            </a:r>
          </a:p>
        </p:txBody>
      </p:sp>
      <p:sp>
        <p:nvSpPr>
          <p:cNvPr id="67" name="角丸四角形 66">
            <a:extLst>
              <a:ext uri="{FF2B5EF4-FFF2-40B4-BE49-F238E27FC236}">
                <a16:creationId xmlns:a16="http://schemas.microsoft.com/office/drawing/2014/main" id="{370700EF-3902-423A-3309-58668D71E17A}"/>
              </a:ext>
            </a:extLst>
          </p:cNvPr>
          <p:cNvSpPr/>
          <p:nvPr/>
        </p:nvSpPr>
        <p:spPr bwMode="auto">
          <a:xfrm>
            <a:off x="452438" y="2159000"/>
            <a:ext cx="3168650" cy="461963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製造作業の高度化・複雑化</a:t>
            </a:r>
          </a:p>
        </p:txBody>
      </p:sp>
      <p:sp>
        <p:nvSpPr>
          <p:cNvPr id="68" name="角丸四角形 67">
            <a:extLst>
              <a:ext uri="{FF2B5EF4-FFF2-40B4-BE49-F238E27FC236}">
                <a16:creationId xmlns:a16="http://schemas.microsoft.com/office/drawing/2014/main" id="{AE36F6A8-99FC-CDCE-D274-6D61CCC1B334}"/>
              </a:ext>
            </a:extLst>
          </p:cNvPr>
          <p:cNvSpPr/>
          <p:nvPr/>
        </p:nvSpPr>
        <p:spPr bwMode="auto">
          <a:xfrm>
            <a:off x="5997575" y="2159000"/>
            <a:ext cx="3168650" cy="461963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熟練作業員が継続して減少</a:t>
            </a:r>
          </a:p>
        </p:txBody>
      </p:sp>
      <p:sp>
        <p:nvSpPr>
          <p:cNvPr id="70" name="角丸四角形 69">
            <a:extLst>
              <a:ext uri="{FF2B5EF4-FFF2-40B4-BE49-F238E27FC236}">
                <a16:creationId xmlns:a16="http://schemas.microsoft.com/office/drawing/2014/main" id="{0BADD66B-6351-D990-3404-DBC6656FE898}"/>
              </a:ext>
            </a:extLst>
          </p:cNvPr>
          <p:cNvSpPr/>
          <p:nvPr/>
        </p:nvSpPr>
        <p:spPr bwMode="auto">
          <a:xfrm>
            <a:off x="1568450" y="3100388"/>
            <a:ext cx="6553200" cy="75723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作業員・残業増加によるコスト増／納期遅れ・品質不良の頻度増加</a:t>
            </a:r>
          </a:p>
        </p:txBody>
      </p:sp>
      <p:sp>
        <p:nvSpPr>
          <p:cNvPr id="71" name="角丸四角形 70">
            <a:extLst>
              <a:ext uri="{FF2B5EF4-FFF2-40B4-BE49-F238E27FC236}">
                <a16:creationId xmlns:a16="http://schemas.microsoft.com/office/drawing/2014/main" id="{1C6D36AC-A776-9818-5EA6-0DEBDC297CF3}"/>
              </a:ext>
            </a:extLst>
          </p:cNvPr>
          <p:cNvSpPr/>
          <p:nvPr/>
        </p:nvSpPr>
        <p:spPr bwMode="auto">
          <a:xfrm>
            <a:off x="1568450" y="4337050"/>
            <a:ext cx="6551613" cy="1800225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目的</a:t>
            </a:r>
            <a:br>
              <a:rPr lang="en-US" altLang="ja-JP" sz="1600" dirty="0">
                <a:solidFill>
                  <a:srgbClr val="4D4D4D"/>
                </a:solidFill>
                <a:cs typeface="メイリオ" pitchFamily="50" charset="-128"/>
              </a:rPr>
            </a:br>
            <a:r>
              <a:rPr lang="ja-JP" altLang="en-US" sz="1600" dirty="0">
                <a:solidFill>
                  <a:srgbClr val="4D4D4D"/>
                </a:solidFill>
                <a:cs typeface="メイリオ" pitchFamily="50" charset="-128"/>
              </a:rPr>
              <a:t>　中堅・若手の作業効率、品質の向上によるコストとトラブルの抑制</a:t>
            </a:r>
            <a:endParaRPr lang="en-US" altLang="ja-JP" sz="1600" dirty="0">
              <a:solidFill>
                <a:srgbClr val="4D4D4D"/>
              </a:solidFill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2400" dirty="0">
                <a:solidFill>
                  <a:srgbClr val="4D4D4D"/>
                </a:solidFill>
                <a:cs typeface="メイリオ" pitchFamily="50" charset="-128"/>
              </a:rPr>
              <a:t>⇒工場</a:t>
            </a:r>
            <a:r>
              <a:rPr lang="en-US" altLang="ja-JP" sz="2400" dirty="0">
                <a:solidFill>
                  <a:srgbClr val="4D4D4D"/>
                </a:solidFill>
                <a:cs typeface="メイリオ" pitchFamily="50" charset="-128"/>
              </a:rPr>
              <a:t>DX</a:t>
            </a:r>
            <a:r>
              <a:rPr lang="ja-JP" altLang="en-US" sz="2400" dirty="0">
                <a:solidFill>
                  <a:srgbClr val="4D4D4D"/>
                </a:solidFill>
                <a:cs typeface="メイリオ" pitchFamily="50" charset="-128"/>
              </a:rPr>
              <a:t>プロジェクトの発足</a:t>
            </a:r>
            <a:endParaRPr lang="en-US" altLang="ja-JP" sz="2400" dirty="0">
              <a:solidFill>
                <a:srgbClr val="4D4D4D"/>
              </a:solidFill>
              <a:cs typeface="メイリオ" pitchFamily="50" charset="-128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5A72C00B-95B3-3327-4684-5109EFB30A70}"/>
              </a:ext>
            </a:extLst>
          </p:cNvPr>
          <p:cNvCxnSpPr>
            <a:stCxn id="3" idx="2"/>
            <a:endCxn id="67" idx="0"/>
          </p:cNvCxnSpPr>
          <p:nvPr/>
        </p:nvCxnSpPr>
        <p:spPr>
          <a:xfrm>
            <a:off x="2036763" y="1679575"/>
            <a:ext cx="0" cy="479425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19ACC2BA-05EE-5FB2-F045-D6041852284A}"/>
              </a:ext>
            </a:extLst>
          </p:cNvPr>
          <p:cNvCxnSpPr>
            <a:stCxn id="65" idx="2"/>
            <a:endCxn id="68" idx="0"/>
          </p:cNvCxnSpPr>
          <p:nvPr/>
        </p:nvCxnSpPr>
        <p:spPr>
          <a:xfrm>
            <a:off x="7581900" y="1679575"/>
            <a:ext cx="0" cy="479425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B93FF0D7-B60F-2627-08E4-150F4E419C91}"/>
              </a:ext>
            </a:extLst>
          </p:cNvPr>
          <p:cNvCxnSpPr>
            <a:stCxn id="67" idx="2"/>
          </p:cNvCxnSpPr>
          <p:nvPr/>
        </p:nvCxnSpPr>
        <p:spPr>
          <a:xfrm>
            <a:off x="2036763" y="2620963"/>
            <a:ext cx="153987" cy="515937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05F17A7B-0834-57C4-B8FD-D31626752338}"/>
              </a:ext>
            </a:extLst>
          </p:cNvPr>
          <p:cNvCxnSpPr>
            <a:stCxn id="68" idx="2"/>
          </p:cNvCxnSpPr>
          <p:nvPr/>
        </p:nvCxnSpPr>
        <p:spPr>
          <a:xfrm flipH="1">
            <a:off x="7419975" y="2620963"/>
            <a:ext cx="161925" cy="515937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99935E0E-5A7B-F5E7-FA05-3AF5544CA4CB}"/>
              </a:ext>
            </a:extLst>
          </p:cNvPr>
          <p:cNvCxnSpPr>
            <a:stCxn id="70" idx="2"/>
            <a:endCxn id="71" idx="0"/>
          </p:cNvCxnSpPr>
          <p:nvPr/>
        </p:nvCxnSpPr>
        <p:spPr>
          <a:xfrm flipH="1">
            <a:off x="4845050" y="3857625"/>
            <a:ext cx="0" cy="47942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DXの背景・目的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2023-07-20T06:25:19Z</dcterms:modified>
</cp:coreProperties>
</file>