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173E78"/>
    <a:srgbClr val="5DA0D7"/>
    <a:srgbClr val="1D2088"/>
    <a:srgbClr val="FFFFFF"/>
    <a:srgbClr val="4D4D4D"/>
    <a:srgbClr val="777777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6" d="100"/>
          <a:sy n="106" d="100"/>
        </p:scale>
        <p:origin x="1440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980E098-230F-FBB9-99B1-DDA554DDED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223625-D3F1-4956-4E13-554A8710DE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D1A20E-F801-433F-B9B8-854A48B60E4D}" type="datetimeFigureOut">
              <a:rPr lang="ja-JP" altLang="en-US"/>
              <a:pPr>
                <a:defRPr/>
              </a:pPr>
              <a:t>2023/8/25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CC6890-DB04-C0DB-1C25-A9B350D14F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646464-9A63-44D7-69E5-AA723CF17E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E1EB83C-6C0F-4978-A1AF-61FE03CA3DF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CB13BB1-58DD-F998-3900-EC94418867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9E8229-683D-2395-0BCE-DCCD42AB5CC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7F36FFE-6B97-428F-9676-FAFCB34FA2AC}" type="datetimeFigureOut">
              <a:rPr lang="ja-JP" altLang="en-US"/>
              <a:pPr>
                <a:defRPr/>
              </a:pPr>
              <a:t>2023/8/25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5007052-651C-7820-CE18-5A358AAEE9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EC27D72-1B68-5EE0-AAC9-46E66FFA7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9E9C3C-2E96-4AD6-E609-86A74A3BB4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C2F61E-7478-6A5F-761D-FF1CF97D58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F73C2EA-4F50-4782-BFDF-6AC70172313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E66CFF4E-E269-1E37-F8B6-700BDB055C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083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0540819-A90C-6D6F-F7CD-1CC65EDB26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2AAAE589-1D32-6707-947D-F16492DA51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E3F5DBA-DF92-843C-6FD1-9FBE7C0D2E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33EA3732-C06E-4D19-8373-272E7C6243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125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8246124-237B-5106-98ED-6DB495789B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26283E75-91B5-1909-56CC-0FF30CF5FD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B7B68C8-1040-E2A4-9C4B-CB1084731F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E4E94FB9-20CB-4812-84DC-0DDAAC379B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9303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62B14A0-E527-091D-90D0-CB87648C48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7853CFA-C85E-A477-0EDB-1D2F8BA1EF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342A874-4C80-1733-BE45-F8A20DE4C3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5A224B23-6C21-4451-A808-D1A44BC130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5085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A9EAE7D-3789-AD9D-6CFF-21D4CCC756E3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B7836A8-AB39-F4A1-8BB2-5556DA5F7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4A1500C-0352-1806-ED80-3801E9AA7B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33A0220A-1945-40A9-8661-6385CAA268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53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44FB0EF4-B4FC-66BD-600E-AFBF83412C69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1EB2A99-95FA-707A-A1C5-B811ADF077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7D461DD9-3132-4369-9CE8-0B8281385067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E75C158E-17EA-20F8-8155-2C491259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611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77380C1-D30A-15F3-A455-30D84C0BE611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816C44A4-4995-9A7D-DC5A-088A9DF3ED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C3E47C4-36A9-F9F1-4BD4-DB27E37A08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10A71B63-6408-4CE7-90E0-B02F1E5FEF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91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049EAC4B-185B-F20E-A3A8-D0CCD55517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6DBE694-2B34-BDCB-82B7-7A08BEF47BB5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B3A8F241-29DB-D47A-C417-7682F6656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4B24FC-A0CD-4866-2D20-40517229C7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7A826079-6A90-4789-B913-C547DAC35F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110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15989836-3EA9-B498-E6D9-337CA67639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0C4CD4EE-B0C3-CB1C-E598-5EEE4A0461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1FBCA70B-A850-63EC-5DC0-35397CB21AC7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25C34B1-813D-534F-E446-5830C8F941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70D257C-D102-54E2-85A7-B87C248A8B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04B8534-2774-6F84-F883-5E691694AD2F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3B3EE99A-810A-10DD-9885-539C937E9D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790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08828170-CA22-3F93-B989-C66295BAF5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272B8988-0F39-F95D-AE25-00D7ACC70E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1622864A-088C-433F-8F39-BF6A74355D71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7CB45D-7F69-866C-6FA3-AA047779A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47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C9E519B1-5F53-597D-EE1D-A1B130B625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D22BB4B-04C0-A9AB-9885-AFAE1AFEA3A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D654C8DC-6C21-9175-B317-636C3284F0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D9F13A19-E948-824A-CA17-9034B76F24C6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246193-EA29-3E8F-893D-054BDCAD94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AB2C2DEB-4D8E-4A76-77A4-6A0B1F9363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762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EF9E1FD2-608F-88B5-4CD4-8C0FC4425D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51AF08CD-B609-4E42-53FB-E206ABC09C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4B2E454-5ED7-CD9C-735B-434AB569A6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6EEF8C-BAA9-DFC4-5834-53AEC276BE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49DED6DD-269F-4687-BAEF-3B748FF7CA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328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9D63BB-24AC-FF5C-52FC-4C7852E37A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76323BD-6A90-5399-646D-F9DEB39B71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F6FDCCA6-E32C-4EE9-82BE-B5549E55FF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528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DBDF5E29-ADC8-53B7-02BE-462390F19D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72951144-5EE5-5021-C1CA-FB6FC781B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486FA0E1-DC1D-B3ED-E878-83FA75C9245D}"/>
              </a:ext>
            </a:extLst>
          </p:cNvPr>
          <p:cNvSpPr/>
          <p:nvPr/>
        </p:nvSpPr>
        <p:spPr bwMode="auto">
          <a:xfrm>
            <a:off x="1892300" y="1736725"/>
            <a:ext cx="7813675" cy="4598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  <a:effectLst/>
        </p:spPr>
        <p:txBody>
          <a:bodyPr lIns="0" tIns="0" rIns="0" bIns="0"/>
          <a:lstStyle/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DX</a:t>
            </a: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推進組織</a:t>
            </a: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C4D8FCED-05D7-4367-D05F-20E6A947C8EE}"/>
              </a:ext>
            </a:extLst>
          </p:cNvPr>
          <p:cNvSpPr/>
          <p:nvPr/>
        </p:nvSpPr>
        <p:spPr bwMode="auto">
          <a:xfrm>
            <a:off x="1892300" y="649288"/>
            <a:ext cx="7810500" cy="584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経営幹部</a:t>
            </a:r>
          </a:p>
        </p:txBody>
      </p:sp>
      <p:sp>
        <p:nvSpPr>
          <p:cNvPr id="15364" name="タイトル 1">
            <a:extLst>
              <a:ext uri="{FF2B5EF4-FFF2-40B4-BE49-F238E27FC236}">
                <a16:creationId xmlns:a16="http://schemas.microsoft.com/office/drawing/2014/main" id="{FFCD1835-6559-9D5F-FE52-997C5C24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DX</a:t>
            </a:r>
            <a:r>
              <a:rPr lang="ja-JP" altLang="en-US"/>
              <a:t>推進組織に必要な人材</a:t>
            </a:r>
          </a:p>
        </p:txBody>
      </p:sp>
      <p:sp>
        <p:nvSpPr>
          <p:cNvPr id="15365" name="正方形/長方形 88">
            <a:extLst>
              <a:ext uri="{FF2B5EF4-FFF2-40B4-BE49-F238E27FC236}">
                <a16:creationId xmlns:a16="http://schemas.microsoft.com/office/drawing/2014/main" id="{A455230C-1CD8-1A80-3F22-E87A9AD4F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6335713"/>
            <a:ext cx="96853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000">
                <a:ea typeface="メイリオ" panose="020B0604030504040204" pitchFamily="50" charset="-128"/>
              </a:rPr>
              <a:t>「確実に成果を出す　業務変革型ＤＸの進め方」から引用 </a:t>
            </a: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933F076A-9879-220A-643E-1DBC9C091E2D}"/>
              </a:ext>
            </a:extLst>
          </p:cNvPr>
          <p:cNvSpPr/>
          <p:nvPr/>
        </p:nvSpPr>
        <p:spPr bwMode="auto">
          <a:xfrm>
            <a:off x="3763963" y="2303463"/>
            <a:ext cx="4321175" cy="75565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36000" rIns="36000" bIns="3600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全社的な</a:t>
            </a: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DX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推進の総責任者。</a:t>
            </a: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DX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の展開方針を定め、経営層や関連部門にオーソライズする。</a:t>
            </a:r>
          </a:p>
        </p:txBody>
      </p:sp>
      <p:sp>
        <p:nvSpPr>
          <p:cNvPr id="15367" name="正方形/長方形 13">
            <a:extLst>
              <a:ext uri="{FF2B5EF4-FFF2-40B4-BE49-F238E27FC236}">
                <a16:creationId xmlns:a16="http://schemas.microsoft.com/office/drawing/2014/main" id="{5BD4B883-D415-D20E-DA2C-69A8FBAA7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2054225"/>
            <a:ext cx="4321175" cy="287338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ja-JP" sz="1400">
                <a:solidFill>
                  <a:schemeClr val="bg1"/>
                </a:solidFill>
                <a:ea typeface="メイリオ" panose="020B0604030504040204" pitchFamily="50" charset="-128"/>
              </a:rPr>
              <a:t>DX</a:t>
            </a:r>
            <a:r>
              <a:rPr lang="ja-JP" altLang="en-US" sz="1400">
                <a:solidFill>
                  <a:schemeClr val="bg1"/>
                </a:solidFill>
                <a:ea typeface="メイリオ" panose="020B0604030504040204" pitchFamily="50" charset="-128"/>
              </a:rPr>
              <a:t>プロデューサー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546BE0DC-6C2B-3C6F-8BCB-48B8F8841BB0}"/>
              </a:ext>
            </a:extLst>
          </p:cNvPr>
          <p:cNvCxnSpPr>
            <a:stCxn id="119" idx="2"/>
            <a:endCxn id="74" idx="0"/>
          </p:cNvCxnSpPr>
          <p:nvPr/>
        </p:nvCxnSpPr>
        <p:spPr>
          <a:xfrm>
            <a:off x="5797550" y="1233488"/>
            <a:ext cx="1588" cy="50323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0CCDB986-7B93-1DCC-2B4A-2F7EE2635499}"/>
              </a:ext>
            </a:extLst>
          </p:cNvPr>
          <p:cNvSpPr/>
          <p:nvPr/>
        </p:nvSpPr>
        <p:spPr bwMode="auto">
          <a:xfrm>
            <a:off x="128588" y="649288"/>
            <a:ext cx="1044575" cy="56864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現場部門</a:t>
            </a:r>
            <a:b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</a:b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営業、製造部門、保守・・・</a:t>
            </a:r>
            <a:r>
              <a:rPr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BFAD0BB-EA08-4862-767F-12826F13822A}"/>
              </a:ext>
            </a:extLst>
          </p:cNvPr>
          <p:cNvCxnSpPr/>
          <p:nvPr/>
        </p:nvCxnSpPr>
        <p:spPr>
          <a:xfrm>
            <a:off x="1173163" y="3454400"/>
            <a:ext cx="719137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2A95020-8FE8-E5BD-391E-5B7CD827D66C}"/>
              </a:ext>
            </a:extLst>
          </p:cNvPr>
          <p:cNvSpPr/>
          <p:nvPr/>
        </p:nvSpPr>
        <p:spPr bwMode="auto">
          <a:xfrm>
            <a:off x="3763963" y="3635375"/>
            <a:ext cx="4321175" cy="633413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36000" rIns="36000" bIns="3600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DX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プロデューサの参謀役。事業部門とともに</a:t>
            </a: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DX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プロジェクトを立ち上げ、全体を管理する</a:t>
            </a:r>
          </a:p>
        </p:txBody>
      </p:sp>
      <p:sp>
        <p:nvSpPr>
          <p:cNvPr id="15372" name="正方形/長方形 13">
            <a:extLst>
              <a:ext uri="{FF2B5EF4-FFF2-40B4-BE49-F238E27FC236}">
                <a16:creationId xmlns:a16="http://schemas.microsoft.com/office/drawing/2014/main" id="{F387D3F5-5B20-5712-2665-40DA5E9B9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3348038"/>
            <a:ext cx="4321175" cy="287337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ja-JP" sz="1400">
                <a:solidFill>
                  <a:schemeClr val="bg1"/>
                </a:solidFill>
                <a:ea typeface="メイリオ" panose="020B0604030504040204" pitchFamily="50" charset="-128"/>
              </a:rPr>
              <a:t>DX</a:t>
            </a:r>
            <a:r>
              <a:rPr lang="ja-JP" altLang="en-US" sz="1400">
                <a:solidFill>
                  <a:schemeClr val="bg1"/>
                </a:solidFill>
                <a:ea typeface="メイリオ" panose="020B0604030504040204" pitchFamily="50" charset="-128"/>
              </a:rPr>
              <a:t>ディレクター</a:t>
            </a: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D3CD87CF-D0A6-BA5C-8A32-9C182D4F997E}"/>
              </a:ext>
            </a:extLst>
          </p:cNvPr>
          <p:cNvSpPr/>
          <p:nvPr/>
        </p:nvSpPr>
        <p:spPr bwMode="auto">
          <a:xfrm>
            <a:off x="2181225" y="5029200"/>
            <a:ext cx="2159000" cy="125412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要件定義の進め方の設計、進行を担当し、構築した仕組みを継続的に改善・発展する</a:t>
            </a:r>
          </a:p>
        </p:txBody>
      </p:sp>
      <p:sp>
        <p:nvSpPr>
          <p:cNvPr id="15374" name="正方形/長方形 13">
            <a:extLst>
              <a:ext uri="{FF2B5EF4-FFF2-40B4-BE49-F238E27FC236}">
                <a16:creationId xmlns:a16="http://schemas.microsoft.com/office/drawing/2014/main" id="{3E2794B3-3943-8A62-BA2F-4360AD97B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4751388"/>
            <a:ext cx="2159000" cy="287337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ja-JP" sz="1600">
                <a:solidFill>
                  <a:schemeClr val="bg1"/>
                </a:solidFill>
                <a:ea typeface="メイリオ" panose="020B0604030504040204" pitchFamily="50" charset="-128"/>
              </a:rPr>
              <a:t>DX</a:t>
            </a:r>
            <a:r>
              <a:rPr lang="ja-JP" altLang="en-US" sz="1600">
                <a:solidFill>
                  <a:schemeClr val="bg1"/>
                </a:solidFill>
                <a:ea typeface="メイリオ" panose="020B0604030504040204" pitchFamily="50" charset="-128"/>
              </a:rPr>
              <a:t>コーディネータ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677E2AF9-9D7F-ADDA-F491-968A34918473}"/>
              </a:ext>
            </a:extLst>
          </p:cNvPr>
          <p:cNvSpPr/>
          <p:nvPr/>
        </p:nvSpPr>
        <p:spPr bwMode="auto">
          <a:xfrm>
            <a:off x="4845050" y="5029200"/>
            <a:ext cx="2160588" cy="125412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デジタル技術を活用した解決策を検討し、デジタル技術や先行事例を調査・整理する</a:t>
            </a:r>
          </a:p>
        </p:txBody>
      </p:sp>
      <p:sp>
        <p:nvSpPr>
          <p:cNvPr id="15376" name="正方形/長方形 13">
            <a:extLst>
              <a:ext uri="{FF2B5EF4-FFF2-40B4-BE49-F238E27FC236}">
                <a16:creationId xmlns:a16="http://schemas.microsoft.com/office/drawing/2014/main" id="{35DEB0DE-6CA0-5108-A177-6891EDBE2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0" y="4751388"/>
            <a:ext cx="2160588" cy="287337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ja-JP" sz="1600">
                <a:solidFill>
                  <a:schemeClr val="bg1"/>
                </a:solidFill>
                <a:ea typeface="メイリオ" panose="020B0604030504040204" pitchFamily="50" charset="-128"/>
              </a:rPr>
              <a:t>DX</a:t>
            </a:r>
            <a:r>
              <a:rPr lang="ja-JP" altLang="en-US" sz="1600">
                <a:solidFill>
                  <a:schemeClr val="bg1"/>
                </a:solidFill>
                <a:ea typeface="メイリオ" panose="020B0604030504040204" pitchFamily="50" charset="-128"/>
              </a:rPr>
              <a:t>デザイナー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266BCE7B-15E8-857F-4EC8-D2A629CED304}"/>
              </a:ext>
            </a:extLst>
          </p:cNvPr>
          <p:cNvSpPr/>
          <p:nvPr/>
        </p:nvSpPr>
        <p:spPr bwMode="auto">
          <a:xfrm>
            <a:off x="7437438" y="5035550"/>
            <a:ext cx="2159000" cy="125412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要件定義で決まったデジタル化要件を基に、新しいシステムを構築・運用・改善する</a:t>
            </a:r>
          </a:p>
        </p:txBody>
      </p:sp>
      <p:sp>
        <p:nvSpPr>
          <p:cNvPr id="15378" name="正方形/長方形 13">
            <a:extLst>
              <a:ext uri="{FF2B5EF4-FFF2-40B4-BE49-F238E27FC236}">
                <a16:creationId xmlns:a16="http://schemas.microsoft.com/office/drawing/2014/main" id="{1F4ED4E1-B68D-37A1-B604-3163423A6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7438" y="4757738"/>
            <a:ext cx="2159000" cy="287337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ja-JP" sz="1600">
                <a:solidFill>
                  <a:schemeClr val="bg1"/>
                </a:solidFill>
                <a:ea typeface="メイリオ" panose="020B0604030504040204" pitchFamily="50" charset="-128"/>
              </a:rPr>
              <a:t>DX</a:t>
            </a:r>
            <a:r>
              <a:rPr lang="ja-JP" altLang="en-US" sz="1600">
                <a:solidFill>
                  <a:schemeClr val="bg1"/>
                </a:solidFill>
                <a:ea typeface="メイリオ" panose="020B0604030504040204" pitchFamily="50" charset="-128"/>
              </a:rPr>
              <a:t>コンストラクター</a:t>
            </a:r>
          </a:p>
        </p:txBody>
      </p: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82CB55F8-5587-ADA0-6D79-4E9E21DBE5CF}"/>
              </a:ext>
            </a:extLst>
          </p:cNvPr>
          <p:cNvCxnSpPr>
            <a:stCxn id="125" idx="2"/>
            <a:endCxn id="15372" idx="0"/>
          </p:cNvCxnSpPr>
          <p:nvPr/>
        </p:nvCxnSpPr>
        <p:spPr>
          <a:xfrm>
            <a:off x="5924550" y="3059113"/>
            <a:ext cx="0" cy="288925"/>
          </a:xfrm>
          <a:prstGeom prst="straightConnector1">
            <a:avLst/>
          </a:prstGeom>
          <a:ln w="38100">
            <a:headEnd type="non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0" name="直線矢印コネクタ 129">
            <a:extLst>
              <a:ext uri="{FF2B5EF4-FFF2-40B4-BE49-F238E27FC236}">
                <a16:creationId xmlns:a16="http://schemas.microsoft.com/office/drawing/2014/main" id="{E926B4F3-FF56-C984-F6EF-4762493235E0}"/>
              </a:ext>
            </a:extLst>
          </p:cNvPr>
          <p:cNvCxnSpPr>
            <a:stCxn id="85" idx="2"/>
            <a:endCxn id="15374" idx="0"/>
          </p:cNvCxnSpPr>
          <p:nvPr/>
        </p:nvCxnSpPr>
        <p:spPr>
          <a:xfrm rot="5400000">
            <a:off x="4351338" y="3178175"/>
            <a:ext cx="482600" cy="2663825"/>
          </a:xfrm>
          <a:prstGeom prst="bentConnector3">
            <a:avLst>
              <a:gd name="adj1" fmla="val 50000"/>
            </a:avLst>
          </a:prstGeom>
          <a:ln w="38100">
            <a:headEnd type="non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1" name="直線矢印コネクタ 129">
            <a:extLst>
              <a:ext uri="{FF2B5EF4-FFF2-40B4-BE49-F238E27FC236}">
                <a16:creationId xmlns:a16="http://schemas.microsoft.com/office/drawing/2014/main" id="{DDF173B3-E487-164D-FED1-0BB668ABC2A6}"/>
              </a:ext>
            </a:extLst>
          </p:cNvPr>
          <p:cNvCxnSpPr>
            <a:stCxn id="85" idx="2"/>
            <a:endCxn id="15378" idx="0"/>
          </p:cNvCxnSpPr>
          <p:nvPr/>
        </p:nvCxnSpPr>
        <p:spPr>
          <a:xfrm rot="16200000" flipH="1">
            <a:off x="6976269" y="3217069"/>
            <a:ext cx="488950" cy="2592388"/>
          </a:xfrm>
          <a:prstGeom prst="bentConnector3">
            <a:avLst>
              <a:gd name="adj1" fmla="val 50000"/>
            </a:avLst>
          </a:prstGeom>
          <a:ln w="38100">
            <a:headEnd type="non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2" name="直線矢印コネクタ 131">
            <a:extLst>
              <a:ext uri="{FF2B5EF4-FFF2-40B4-BE49-F238E27FC236}">
                <a16:creationId xmlns:a16="http://schemas.microsoft.com/office/drawing/2014/main" id="{B9653FA5-BDCC-EAA9-3FA0-4AF943B9A7AB}"/>
              </a:ext>
            </a:extLst>
          </p:cNvPr>
          <p:cNvCxnSpPr>
            <a:stCxn id="85" idx="2"/>
            <a:endCxn id="15376" idx="0"/>
          </p:cNvCxnSpPr>
          <p:nvPr/>
        </p:nvCxnSpPr>
        <p:spPr>
          <a:xfrm>
            <a:off x="5924550" y="4268788"/>
            <a:ext cx="0" cy="482600"/>
          </a:xfrm>
          <a:prstGeom prst="straightConnector1">
            <a:avLst/>
          </a:prstGeom>
          <a:ln w="38100">
            <a:headEnd type="non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DX推進組織に必要な人材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2023-08-24T22:13:20Z</dcterms:modified>
</cp:coreProperties>
</file>