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ＭＳ Ｐゴシック" panose="020B0600070205080204" pitchFamily="50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ＭＳ Ｐゴシック" panose="020B0600070205080204" pitchFamily="50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ＭＳ Ｐゴシック" panose="020B0600070205080204" pitchFamily="50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ＭＳ Ｐゴシック" panose="020B0600070205080204" pitchFamily="50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ＭＳ Ｐゴシック" panose="020B0600070205080204" pitchFamily="50" charset="-128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ＭＳ Ｐゴシック" panose="020B0600070205080204" pitchFamily="50" charset="-128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ＭＳ Ｐゴシック" panose="020B0600070205080204" pitchFamily="50" charset="-128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ＭＳ Ｐゴシック" panose="020B0600070205080204" pitchFamily="50" charset="-128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ＭＳ Ｐゴシック" panose="020B0600070205080204" pitchFamily="50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5CD"/>
    <a:srgbClr val="DF992F"/>
    <a:srgbClr val="29BF99"/>
    <a:srgbClr val="F5B2B2"/>
    <a:srgbClr val="9FD9F6"/>
    <a:srgbClr val="A5D4AD"/>
    <a:srgbClr val="D3EDFB"/>
    <a:srgbClr val="D5EAD8"/>
    <a:srgbClr val="A9D9F6"/>
    <a:srgbClr val="1D20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>
        <p:scale>
          <a:sx n="100" d="100"/>
          <a:sy n="100" d="100"/>
        </p:scale>
        <p:origin x="888" y="186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752B7CEE-CA75-4A84-3A7F-20C4B8A256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8E40F53-5A5D-E53E-CBB0-82693D05F7D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D9F8684-5307-4599-97AD-28F5D26F1861}" type="datetimeFigureOut">
              <a:rPr lang="ja-JP" altLang="en-US"/>
              <a:pPr>
                <a:defRPr/>
              </a:pPr>
              <a:t>2024/1/7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51C428D-2CA9-41E7-317E-329311C815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B676833-9217-A3ED-310D-3C4A93E793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F64F3ACD-92B6-43B1-A0FD-250EB51B617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4B63723F-A50E-9A77-C944-14E486F9E1D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C0159A-8D4F-F9D8-0337-7824267CB9F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6D849D5-E5C3-4372-8F08-F2150CCA724E}" type="datetimeFigureOut">
              <a:rPr lang="ja-JP" altLang="en-US"/>
              <a:pPr>
                <a:defRPr/>
              </a:pPr>
              <a:t>2024/1/7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9E3417C6-3892-B78E-A518-85D3970113C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DF85D8D7-6552-8CA3-7A19-C96BAFC372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E088EE8-2447-2A78-958E-1CB815D78ED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70AD800-C7E2-3B12-4C72-641A2FF1C3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1D5A44E0-2028-4DE5-B97C-7855AC031B6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panose="020B0600070205080204" pitchFamily="5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panose="020B0600070205080204" pitchFamily="50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panose="020B0600070205080204" pitchFamily="50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panose="020B0600070205080204" pitchFamily="50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panose="020B0600070205080204" pitchFamily="50" charset="-128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3" name="フッター プレースホルダー 3">
            <a:extLst>
              <a:ext uri="{FF2B5EF4-FFF2-40B4-BE49-F238E27FC236}">
                <a16:creationId xmlns:a16="http://schemas.microsoft.com/office/drawing/2014/main" id="{63C32CB0-CC3E-558B-4923-B25833514E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3726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50C4B88B-0EF3-5142-139B-AB7794257D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  <a:cs typeface="+mn-c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CB51DE60-3E5F-F3FB-61CC-A15C4EF652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9B59AA53-1D34-BDF8-D611-507FD0A2EF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fld id="{950B7CCB-41DE-42C5-B8B2-023CBD3770E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6638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21270416-685F-BBD4-21E4-8148E2DAB2C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  <a:cs typeface="+mn-c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70C439DC-BD08-1350-7A0E-A13094769B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B8FE967B-02F8-B6AE-233D-D063E3DCB7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E54EC9AA-EB44-4B16-9A3B-E24BA9B17AA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37215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0F7E45B6-EA12-620A-86EE-86C29B57EE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  <a:cs typeface="+mn-c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73BFB972-E46E-7BE2-461B-D941C81F14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0C25BE7F-6ABD-6904-377E-94EE056F60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71F6A01E-7B24-41A7-B65E-1EE6E0D33D7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3164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3240DE8F-4B40-1D75-25EA-97D4E069AFAC}"/>
              </a:ext>
            </a:extLst>
          </p:cNvPr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>
            <a:spAutoFit/>
          </a:bodyPr>
          <a:lstStyle/>
          <a:p>
            <a:pPr algn="just" eaLnBrk="1" fontAlgn="auto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C95CCC3F-9F2E-02D6-7168-20D49A852B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8855F8C5-8DED-0ED1-6DF0-9004374F51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fld id="{57CC3B89-B080-4880-9F7D-D6E43235EDC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6505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AE992F09-3361-81F9-469B-115E92250642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>
              <a:cs typeface="+mn-c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7501969F-0997-5E82-DFB2-C432F61990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ea typeface="メイリオ" panose="020B0604030504040204" pitchFamily="50" charset="-128"/>
              </a:defRPr>
            </a:lvl1pPr>
          </a:lstStyle>
          <a:p>
            <a:fld id="{42075EDC-CADB-4A26-8BE3-D704984BF989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2A2AD0B8-DFDF-5B60-E105-D83342638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2947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40DF2E11-AFF7-F469-2CFE-D71DFEE1B8CE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97214BC4-CC2D-D249-04A5-9836ADFF28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C73ABE25-266B-1B8E-06A1-E9E685458D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BF3D2A8A-DF9A-44B7-98EA-B2D53906784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6801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87BA2F2F-AE94-DC91-2F38-9D3F495CCDE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  <a:cs typeface="+mn-cs"/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A700DB0B-77F4-30CF-5FB9-EFF6B9C477CA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E71BC1CD-D153-B4B0-6889-A1213368AD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2957BA-9795-60F8-C6C5-7344178A87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178734ED-D040-49A8-969B-CACC3D9587E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5524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 Banner">
            <a:extLst>
              <a:ext uri="{FF2B5EF4-FFF2-40B4-BE49-F238E27FC236}">
                <a16:creationId xmlns:a16="http://schemas.microsoft.com/office/drawing/2014/main" id="{FBA42F0F-8C53-1A24-211B-06F76D6ED06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4" name="AC Banner">
            <a:extLst>
              <a:ext uri="{FF2B5EF4-FFF2-40B4-BE49-F238E27FC236}">
                <a16:creationId xmlns:a16="http://schemas.microsoft.com/office/drawing/2014/main" id="{4A37BD8F-E608-D2A8-F31E-A346069AB97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  <a:cs typeface="+mn-cs"/>
            </a:endParaRP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E2393D5B-03D6-1022-85C1-E67CEA155455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ED93E679-5F76-C78C-E98E-B50F887D971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>
              <a:cs typeface="+mn-cs"/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A96864C-B5E2-E950-C699-8AEED7C1943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>
              <a:cs typeface="+mn-cs"/>
            </a:endParaRPr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486875CE-40FC-C93C-5FE8-0DB98BD1A334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9" name="フッター プレースホルダー 3">
            <a:extLst>
              <a:ext uri="{FF2B5EF4-FFF2-40B4-BE49-F238E27FC236}">
                <a16:creationId xmlns:a16="http://schemas.microsoft.com/office/drawing/2014/main" id="{A59F1947-4BF3-D15A-329C-B5D7A87AB2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8825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C0B2CBF3-1E81-DA34-01FF-0302BEF83A9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chemeClr val="bg1"/>
              </a:solidFill>
              <a:cs typeface="+mn-cs"/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9F9E9F3F-4519-2168-8B25-C38B885AF5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181FED3F-2831-4B6E-9F28-5D58B0CCE00A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5" name="フッター プレースホルダー 3">
            <a:extLst>
              <a:ext uri="{FF2B5EF4-FFF2-40B4-BE49-F238E27FC236}">
                <a16:creationId xmlns:a16="http://schemas.microsoft.com/office/drawing/2014/main" id="{DCC24EB0-2510-C375-83F7-C24F01CBE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6421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F7032BB0-D96C-E992-FB92-86CBDFA5B6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>
              <a:cs typeface="+mn-cs"/>
            </a:endParaRP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77B71EB9-14AE-57E9-0BBC-54FBB9A28614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>
              <a:cs typeface="+mn-cs"/>
            </a:endParaRPr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5E05C674-08D0-7195-737A-C070FA619FE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>
              <a:cs typeface="+mn-cs"/>
            </a:endParaRPr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583D1F32-5887-CE2B-729B-0C0E68549E73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170B4F2-6F74-82E8-9C4C-9EBE131B2A8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  <a:cs typeface="+mn-c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2">
            <a:extLst>
              <a:ext uri="{FF2B5EF4-FFF2-40B4-BE49-F238E27FC236}">
                <a16:creationId xmlns:a16="http://schemas.microsoft.com/office/drawing/2014/main" id="{97A77E36-28A1-06A0-152E-FD846E8096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3604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9506F0E7-4E90-B729-1D74-EF6067B7314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  <a:cs typeface="+mn-cs"/>
            </a:endParaRP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68316A78-2605-CC9A-D04E-BFA478548F9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>
              <a:cs typeface="+mn-c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799195F8-3CCD-3E1C-B162-99A614F0F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078FB2-7632-3749-A2FD-2AD95ED0AF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ea typeface="メイリオ" panose="020B0604030504040204" pitchFamily="50" charset="-128"/>
              </a:defRPr>
            </a:lvl1pPr>
          </a:lstStyle>
          <a:p>
            <a:fld id="{FCCEF631-1F09-4B94-B546-8D1C656BC3F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48401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07BE081-5B97-68BE-B050-AF52D96649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83E9F3CB-6257-03AB-390A-1C187DE01D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DDCC9B24-322D-4166-B1B3-EC9F163C9C1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68979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E438FDB5-9B24-B7F1-E13C-A910D529FC8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34882C95-1F9E-E9DF-F31F-00341AC45C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  <p:sldLayoutId id="2147484073" r:id="rId12"/>
    <p:sldLayoutId id="2147484074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>
            <a:extLst>
              <a:ext uri="{FF2B5EF4-FFF2-40B4-BE49-F238E27FC236}">
                <a16:creationId xmlns:a16="http://schemas.microsoft.com/office/drawing/2014/main" id="{4313CD28-A3DB-DBB3-6C7E-D460E7B96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電子帳簿保存法にむけたロードマップ</a:t>
            </a:r>
          </a:p>
        </p:txBody>
      </p:sp>
      <p:sp>
        <p:nvSpPr>
          <p:cNvPr id="20" name="Freeform 2">
            <a:extLst>
              <a:ext uri="{FF2B5EF4-FFF2-40B4-BE49-F238E27FC236}">
                <a16:creationId xmlns:a16="http://schemas.microsoft.com/office/drawing/2014/main" id="{DCCE3F01-5055-78F8-05C6-7805FC67D65A}"/>
              </a:ext>
            </a:extLst>
          </p:cNvPr>
          <p:cNvSpPr/>
          <p:nvPr/>
        </p:nvSpPr>
        <p:spPr>
          <a:xfrm>
            <a:off x="92460" y="661797"/>
            <a:ext cx="9753600" cy="5534405"/>
          </a:xfrm>
          <a:custGeom>
            <a:avLst/>
            <a:gdLst/>
            <a:ahLst/>
            <a:cxnLst/>
            <a:rect l="l" t="t" r="r" b="b"/>
            <a:pathLst>
              <a:path w="9753600" h="5534405">
                <a:moveTo>
                  <a:pt x="0" y="0"/>
                </a:moveTo>
                <a:lnTo>
                  <a:pt x="9753600" y="0"/>
                </a:lnTo>
                <a:lnTo>
                  <a:pt x="9753600" y="5534405"/>
                </a:lnTo>
                <a:lnTo>
                  <a:pt x="0" y="553440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ja-JP" altLang="en-US"/>
          </a:p>
        </p:txBody>
      </p:sp>
      <p:grpSp>
        <p:nvGrpSpPr>
          <p:cNvPr id="15407" name="Group 3">
            <a:extLst>
              <a:ext uri="{FF2B5EF4-FFF2-40B4-BE49-F238E27FC236}">
                <a16:creationId xmlns:a16="http://schemas.microsoft.com/office/drawing/2014/main" id="{4B56BC86-6D19-4269-109C-0D2A4D69479E}"/>
              </a:ext>
            </a:extLst>
          </p:cNvPr>
          <p:cNvGrpSpPr/>
          <p:nvPr/>
        </p:nvGrpSpPr>
        <p:grpSpPr>
          <a:xfrm>
            <a:off x="2792760" y="3573016"/>
            <a:ext cx="1103767" cy="1737870"/>
            <a:chOff x="0" y="0"/>
            <a:chExt cx="1471689" cy="2317160"/>
          </a:xfrm>
        </p:grpSpPr>
        <p:grpSp>
          <p:nvGrpSpPr>
            <p:cNvPr id="15408" name="Group 4">
              <a:extLst>
                <a:ext uri="{FF2B5EF4-FFF2-40B4-BE49-F238E27FC236}">
                  <a16:creationId xmlns:a16="http://schemas.microsoft.com/office/drawing/2014/main" id="{07BB1807-064E-D526-67E5-1B2B3CF8F5F7}"/>
                </a:ext>
              </a:extLst>
            </p:cNvPr>
            <p:cNvGrpSpPr/>
            <p:nvPr/>
          </p:nvGrpSpPr>
          <p:grpSpPr>
            <a:xfrm>
              <a:off x="322358" y="2112904"/>
              <a:ext cx="826973" cy="204256"/>
              <a:chOff x="0" y="0"/>
              <a:chExt cx="6350000" cy="6350000"/>
            </a:xfrm>
          </p:grpSpPr>
          <p:sp>
            <p:nvSpPr>
              <p:cNvPr id="15413" name="Freeform 5">
                <a:extLst>
                  <a:ext uri="{FF2B5EF4-FFF2-40B4-BE49-F238E27FC236}">
                    <a16:creationId xmlns:a16="http://schemas.microsoft.com/office/drawing/2014/main" id="{F44F1332-FDE8-33D8-0BBF-9606EE575AE3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929292"/>
              </a:solidFill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15409" name="Freeform 6">
              <a:extLst>
                <a:ext uri="{FF2B5EF4-FFF2-40B4-BE49-F238E27FC236}">
                  <a16:creationId xmlns:a16="http://schemas.microsoft.com/office/drawing/2014/main" id="{79F5B2C9-C0FC-0F73-7B08-4CB1DC1061A8}"/>
                </a:ext>
              </a:extLst>
            </p:cNvPr>
            <p:cNvSpPr/>
            <p:nvPr/>
          </p:nvSpPr>
          <p:spPr>
            <a:xfrm>
              <a:off x="0" y="0"/>
              <a:ext cx="735844" cy="2215032"/>
            </a:xfrm>
            <a:custGeom>
              <a:avLst/>
              <a:gdLst/>
              <a:ahLst/>
              <a:cxnLst/>
              <a:rect l="l" t="t" r="r" b="b"/>
              <a:pathLst>
                <a:path w="735844" h="2215032">
                  <a:moveTo>
                    <a:pt x="0" y="0"/>
                  </a:moveTo>
                  <a:lnTo>
                    <a:pt x="735844" y="0"/>
                  </a:lnTo>
                  <a:lnTo>
                    <a:pt x="735844" y="2215032"/>
                  </a:lnTo>
                  <a:lnTo>
                    <a:pt x="0" y="221503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r="-101306"/>
              </a:stretch>
            </a:blipFill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410" name="Freeform 7">
              <a:extLst>
                <a:ext uri="{FF2B5EF4-FFF2-40B4-BE49-F238E27FC236}">
                  <a16:creationId xmlns:a16="http://schemas.microsoft.com/office/drawing/2014/main" id="{F2F76071-A1F7-7232-14F8-F3F16F44DB92}"/>
                </a:ext>
              </a:extLst>
            </p:cNvPr>
            <p:cNvSpPr/>
            <p:nvPr/>
          </p:nvSpPr>
          <p:spPr>
            <a:xfrm flipH="1">
              <a:off x="735844" y="0"/>
              <a:ext cx="735844" cy="2215032"/>
            </a:xfrm>
            <a:custGeom>
              <a:avLst/>
              <a:gdLst/>
              <a:ahLst/>
              <a:cxnLst/>
              <a:rect l="l" t="t" r="r" b="b"/>
              <a:pathLst>
                <a:path w="735844" h="2215032">
                  <a:moveTo>
                    <a:pt x="735845" y="0"/>
                  </a:moveTo>
                  <a:lnTo>
                    <a:pt x="0" y="0"/>
                  </a:lnTo>
                  <a:lnTo>
                    <a:pt x="0" y="2215032"/>
                  </a:lnTo>
                  <a:lnTo>
                    <a:pt x="735845" y="2215032"/>
                  </a:lnTo>
                  <a:lnTo>
                    <a:pt x="735845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 r="-101306"/>
              </a:stretch>
            </a:blipFill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15411" name="Group 8">
              <a:extLst>
                <a:ext uri="{FF2B5EF4-FFF2-40B4-BE49-F238E27FC236}">
                  <a16:creationId xmlns:a16="http://schemas.microsoft.com/office/drawing/2014/main" id="{D105BFB7-F0C6-4B6C-4983-D87EC0581253}"/>
                </a:ext>
              </a:extLst>
            </p:cNvPr>
            <p:cNvGrpSpPr/>
            <p:nvPr/>
          </p:nvGrpSpPr>
          <p:grpSpPr>
            <a:xfrm>
              <a:off x="183336" y="175069"/>
              <a:ext cx="1105016" cy="1105016"/>
              <a:chOff x="0" y="0"/>
              <a:chExt cx="6350000" cy="6350000"/>
            </a:xfrm>
          </p:grpSpPr>
          <p:sp>
            <p:nvSpPr>
              <p:cNvPr id="15412" name="Freeform 9">
                <a:extLst>
                  <a:ext uri="{FF2B5EF4-FFF2-40B4-BE49-F238E27FC236}">
                    <a16:creationId xmlns:a16="http://schemas.microsoft.com/office/drawing/2014/main" id="{50BD4AF7-0A8E-1B9E-8B9A-9FCA9518E382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F8F8F8"/>
              </a:solidFill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15414" name="Group 11">
            <a:extLst>
              <a:ext uri="{FF2B5EF4-FFF2-40B4-BE49-F238E27FC236}">
                <a16:creationId xmlns:a16="http://schemas.microsoft.com/office/drawing/2014/main" id="{FC4CC90E-70E7-1A30-285A-0B7B2F9D9E85}"/>
              </a:ext>
            </a:extLst>
          </p:cNvPr>
          <p:cNvGrpSpPr/>
          <p:nvPr/>
        </p:nvGrpSpPr>
        <p:grpSpPr>
          <a:xfrm>
            <a:off x="5388695" y="2316636"/>
            <a:ext cx="839766" cy="1322204"/>
            <a:chOff x="0" y="0"/>
            <a:chExt cx="1119688" cy="1762939"/>
          </a:xfrm>
        </p:grpSpPr>
        <p:grpSp>
          <p:nvGrpSpPr>
            <p:cNvPr id="15415" name="Group 12">
              <a:extLst>
                <a:ext uri="{FF2B5EF4-FFF2-40B4-BE49-F238E27FC236}">
                  <a16:creationId xmlns:a16="http://schemas.microsoft.com/office/drawing/2014/main" id="{48BF360A-8E70-E201-148C-4B581D1739C7}"/>
                </a:ext>
              </a:extLst>
            </p:cNvPr>
            <p:cNvGrpSpPr/>
            <p:nvPr/>
          </p:nvGrpSpPr>
          <p:grpSpPr>
            <a:xfrm>
              <a:off x="245256" y="1607537"/>
              <a:ext cx="629176" cy="155402"/>
              <a:chOff x="0" y="0"/>
              <a:chExt cx="6350000" cy="6350000"/>
            </a:xfrm>
          </p:grpSpPr>
          <p:sp>
            <p:nvSpPr>
              <p:cNvPr id="15420" name="Freeform 13">
                <a:extLst>
                  <a:ext uri="{FF2B5EF4-FFF2-40B4-BE49-F238E27FC236}">
                    <a16:creationId xmlns:a16="http://schemas.microsoft.com/office/drawing/2014/main" id="{C10ED455-4C2E-F825-8116-497A8BA9D2A2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929292"/>
              </a:solidFill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15416" name="Freeform 14">
              <a:extLst>
                <a:ext uri="{FF2B5EF4-FFF2-40B4-BE49-F238E27FC236}">
                  <a16:creationId xmlns:a16="http://schemas.microsoft.com/office/drawing/2014/main" id="{E79C646B-0CFD-B07C-9665-A12736BD9A4B}"/>
                </a:ext>
              </a:extLst>
            </p:cNvPr>
            <p:cNvSpPr/>
            <p:nvPr/>
          </p:nvSpPr>
          <p:spPr>
            <a:xfrm>
              <a:off x="0" y="0"/>
              <a:ext cx="559844" cy="1685238"/>
            </a:xfrm>
            <a:custGeom>
              <a:avLst/>
              <a:gdLst/>
              <a:ahLst/>
              <a:cxnLst/>
              <a:rect l="l" t="t" r="r" b="b"/>
              <a:pathLst>
                <a:path w="559844" h="1685238">
                  <a:moveTo>
                    <a:pt x="0" y="0"/>
                  </a:moveTo>
                  <a:lnTo>
                    <a:pt x="559844" y="0"/>
                  </a:lnTo>
                  <a:lnTo>
                    <a:pt x="559844" y="1685238"/>
                  </a:lnTo>
                  <a:lnTo>
                    <a:pt x="0" y="168523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 r="-101306"/>
              </a:stretch>
            </a:blipFill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417" name="Freeform 15">
              <a:extLst>
                <a:ext uri="{FF2B5EF4-FFF2-40B4-BE49-F238E27FC236}">
                  <a16:creationId xmlns:a16="http://schemas.microsoft.com/office/drawing/2014/main" id="{35336BB2-4231-46B2-9BD4-409BB11416F9}"/>
                </a:ext>
              </a:extLst>
            </p:cNvPr>
            <p:cNvSpPr/>
            <p:nvPr/>
          </p:nvSpPr>
          <p:spPr>
            <a:xfrm flipH="1">
              <a:off x="559844" y="0"/>
              <a:ext cx="559844" cy="1685238"/>
            </a:xfrm>
            <a:custGeom>
              <a:avLst/>
              <a:gdLst/>
              <a:ahLst/>
              <a:cxnLst/>
              <a:rect l="l" t="t" r="r" b="b"/>
              <a:pathLst>
                <a:path w="559844" h="1685238">
                  <a:moveTo>
                    <a:pt x="559844" y="0"/>
                  </a:moveTo>
                  <a:lnTo>
                    <a:pt x="0" y="0"/>
                  </a:lnTo>
                  <a:lnTo>
                    <a:pt x="0" y="1685238"/>
                  </a:lnTo>
                  <a:lnTo>
                    <a:pt x="559844" y="1685238"/>
                  </a:lnTo>
                  <a:lnTo>
                    <a:pt x="559844" y="0"/>
                  </a:lnTo>
                  <a:close/>
                </a:path>
              </a:pathLst>
            </a:custGeom>
            <a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 r="-101306"/>
              </a:stretch>
            </a:blipFill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15418" name="Group 16">
              <a:extLst>
                <a:ext uri="{FF2B5EF4-FFF2-40B4-BE49-F238E27FC236}">
                  <a16:creationId xmlns:a16="http://schemas.microsoft.com/office/drawing/2014/main" id="{D2245FFC-EAF6-DCC9-FA7E-3657DEF8D93A}"/>
                </a:ext>
              </a:extLst>
            </p:cNvPr>
            <p:cNvGrpSpPr/>
            <p:nvPr/>
          </p:nvGrpSpPr>
          <p:grpSpPr>
            <a:xfrm>
              <a:off x="139486" y="133195"/>
              <a:ext cx="840717" cy="840717"/>
              <a:chOff x="0" y="0"/>
              <a:chExt cx="6350000" cy="6350000"/>
            </a:xfrm>
          </p:grpSpPr>
          <p:sp>
            <p:nvSpPr>
              <p:cNvPr id="15419" name="Freeform 17">
                <a:extLst>
                  <a:ext uri="{FF2B5EF4-FFF2-40B4-BE49-F238E27FC236}">
                    <a16:creationId xmlns:a16="http://schemas.microsoft.com/office/drawing/2014/main" id="{A13E2CDB-3392-674F-F0F5-7654A6F6A624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F8F8F8"/>
              </a:solidFill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15421" name="Group 18">
            <a:extLst>
              <a:ext uri="{FF2B5EF4-FFF2-40B4-BE49-F238E27FC236}">
                <a16:creationId xmlns:a16="http://schemas.microsoft.com/office/drawing/2014/main" id="{81DDF6AC-BEB1-5EF0-994F-4163A97FB126}"/>
              </a:ext>
            </a:extLst>
          </p:cNvPr>
          <p:cNvGrpSpPr/>
          <p:nvPr/>
        </p:nvGrpSpPr>
        <p:grpSpPr>
          <a:xfrm>
            <a:off x="7329646" y="1374666"/>
            <a:ext cx="640077" cy="1007795"/>
            <a:chOff x="0" y="0"/>
            <a:chExt cx="853436" cy="1343727"/>
          </a:xfrm>
        </p:grpSpPr>
        <p:grpSp>
          <p:nvGrpSpPr>
            <p:cNvPr id="15422" name="Group 19">
              <a:extLst>
                <a:ext uri="{FF2B5EF4-FFF2-40B4-BE49-F238E27FC236}">
                  <a16:creationId xmlns:a16="http://schemas.microsoft.com/office/drawing/2014/main" id="{0399F3CF-FE57-B211-3CEA-BB1D41ED137C}"/>
                </a:ext>
              </a:extLst>
            </p:cNvPr>
            <p:cNvGrpSpPr/>
            <p:nvPr/>
          </p:nvGrpSpPr>
          <p:grpSpPr>
            <a:xfrm>
              <a:off x="186936" y="1225278"/>
              <a:ext cx="479564" cy="118449"/>
              <a:chOff x="0" y="0"/>
              <a:chExt cx="6350000" cy="6350000"/>
            </a:xfrm>
          </p:grpSpPr>
          <p:sp>
            <p:nvSpPr>
              <p:cNvPr id="15427" name="Freeform 20">
                <a:extLst>
                  <a:ext uri="{FF2B5EF4-FFF2-40B4-BE49-F238E27FC236}">
                    <a16:creationId xmlns:a16="http://schemas.microsoft.com/office/drawing/2014/main" id="{F541762E-C0D9-EC6F-EDE8-E3A93B245815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929292"/>
              </a:solidFill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15423" name="Freeform 21">
              <a:extLst>
                <a:ext uri="{FF2B5EF4-FFF2-40B4-BE49-F238E27FC236}">
                  <a16:creationId xmlns:a16="http://schemas.microsoft.com/office/drawing/2014/main" id="{7424DD24-5EB0-F198-2B5B-7D9B7F637C74}"/>
                </a:ext>
              </a:extLst>
            </p:cNvPr>
            <p:cNvSpPr/>
            <p:nvPr/>
          </p:nvSpPr>
          <p:spPr>
            <a:xfrm>
              <a:off x="0" y="0"/>
              <a:ext cx="426718" cy="1284503"/>
            </a:xfrm>
            <a:custGeom>
              <a:avLst/>
              <a:gdLst/>
              <a:ahLst/>
              <a:cxnLst/>
              <a:rect l="l" t="t" r="r" b="b"/>
              <a:pathLst>
                <a:path w="426718" h="1284503">
                  <a:moveTo>
                    <a:pt x="0" y="0"/>
                  </a:moveTo>
                  <a:lnTo>
                    <a:pt x="426718" y="0"/>
                  </a:lnTo>
                  <a:lnTo>
                    <a:pt x="426718" y="1284503"/>
                  </a:lnTo>
                  <a:lnTo>
                    <a:pt x="0" y="128450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2">
                <a:extLs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 r="-101306"/>
              </a:stretch>
            </a:blipFill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424" name="Freeform 22">
              <a:extLst>
                <a:ext uri="{FF2B5EF4-FFF2-40B4-BE49-F238E27FC236}">
                  <a16:creationId xmlns:a16="http://schemas.microsoft.com/office/drawing/2014/main" id="{49B1CEA1-0C95-B127-41B5-07CF1E14B9B4}"/>
                </a:ext>
              </a:extLst>
            </p:cNvPr>
            <p:cNvSpPr/>
            <p:nvPr/>
          </p:nvSpPr>
          <p:spPr>
            <a:xfrm flipH="1">
              <a:off x="426718" y="0"/>
              <a:ext cx="426718" cy="1284503"/>
            </a:xfrm>
            <a:custGeom>
              <a:avLst/>
              <a:gdLst/>
              <a:ahLst/>
              <a:cxnLst/>
              <a:rect l="l" t="t" r="r" b="b"/>
              <a:pathLst>
                <a:path w="426718" h="1284503">
                  <a:moveTo>
                    <a:pt x="426718" y="0"/>
                  </a:moveTo>
                  <a:lnTo>
                    <a:pt x="0" y="0"/>
                  </a:lnTo>
                  <a:lnTo>
                    <a:pt x="0" y="1284503"/>
                  </a:lnTo>
                  <a:lnTo>
                    <a:pt x="426718" y="1284503"/>
                  </a:lnTo>
                  <a:lnTo>
                    <a:pt x="426718" y="0"/>
                  </a:lnTo>
                  <a:close/>
                </a:path>
              </a:pathLst>
            </a:custGeom>
            <a:blipFill>
              <a:blip r:embed="rId14">
                <a:extLs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tretch>
                <a:fillRect r="-101306"/>
              </a:stretch>
            </a:blipFill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15425" name="Group 23">
              <a:extLst>
                <a:ext uri="{FF2B5EF4-FFF2-40B4-BE49-F238E27FC236}">
                  <a16:creationId xmlns:a16="http://schemas.microsoft.com/office/drawing/2014/main" id="{11DE7490-C5B6-4A5A-F661-7457FA9D1272}"/>
                </a:ext>
              </a:extLst>
            </p:cNvPr>
            <p:cNvGrpSpPr/>
            <p:nvPr/>
          </p:nvGrpSpPr>
          <p:grpSpPr>
            <a:xfrm>
              <a:off x="106317" y="101523"/>
              <a:ext cx="640802" cy="640802"/>
              <a:chOff x="0" y="0"/>
              <a:chExt cx="6350000" cy="6350000"/>
            </a:xfrm>
          </p:grpSpPr>
          <p:sp>
            <p:nvSpPr>
              <p:cNvPr id="15426" name="Freeform 24">
                <a:extLst>
                  <a:ext uri="{FF2B5EF4-FFF2-40B4-BE49-F238E27FC236}">
                    <a16:creationId xmlns:a16="http://schemas.microsoft.com/office/drawing/2014/main" id="{06C3665F-1395-2C00-B624-CE9593CAA336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F8F8F8"/>
              </a:solidFill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sp>
        <p:nvSpPr>
          <p:cNvPr id="15428" name="TextBox 25">
            <a:extLst>
              <a:ext uri="{FF2B5EF4-FFF2-40B4-BE49-F238E27FC236}">
                <a16:creationId xmlns:a16="http://schemas.microsoft.com/office/drawing/2014/main" id="{F9E8F9C5-7972-CFA2-6588-BE8D21FDE76E}"/>
              </a:ext>
            </a:extLst>
          </p:cNvPr>
          <p:cNvSpPr txBox="1"/>
          <p:nvPr/>
        </p:nvSpPr>
        <p:spPr>
          <a:xfrm>
            <a:off x="2946827" y="3812357"/>
            <a:ext cx="795634" cy="5670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624"/>
              </a:lnSpc>
            </a:pPr>
            <a:r>
              <a:rPr lang="en-US" sz="3302" dirty="0">
                <a:solidFill>
                  <a:srgbClr val="545454"/>
                </a:solidFill>
                <a:latin typeface="Garet Bold"/>
              </a:rPr>
              <a:t>01</a:t>
            </a:r>
          </a:p>
        </p:txBody>
      </p:sp>
      <p:sp>
        <p:nvSpPr>
          <p:cNvPr id="15429" name="TextBox 26">
            <a:extLst>
              <a:ext uri="{FF2B5EF4-FFF2-40B4-BE49-F238E27FC236}">
                <a16:creationId xmlns:a16="http://schemas.microsoft.com/office/drawing/2014/main" id="{8C82EC24-111E-04CB-64D5-22C1671254BE}"/>
              </a:ext>
            </a:extLst>
          </p:cNvPr>
          <p:cNvSpPr txBox="1"/>
          <p:nvPr/>
        </p:nvSpPr>
        <p:spPr>
          <a:xfrm>
            <a:off x="5471417" y="2475034"/>
            <a:ext cx="674322" cy="4812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919"/>
              </a:lnSpc>
            </a:pPr>
            <a:r>
              <a:rPr lang="en-US" sz="2799" dirty="0">
                <a:solidFill>
                  <a:srgbClr val="545454"/>
                </a:solidFill>
                <a:latin typeface="Garet Bold"/>
              </a:rPr>
              <a:t>02</a:t>
            </a:r>
          </a:p>
        </p:txBody>
      </p:sp>
      <p:sp>
        <p:nvSpPr>
          <p:cNvPr id="15430" name="TextBox 27">
            <a:extLst>
              <a:ext uri="{FF2B5EF4-FFF2-40B4-BE49-F238E27FC236}">
                <a16:creationId xmlns:a16="http://schemas.microsoft.com/office/drawing/2014/main" id="{AF87604C-E006-050E-252D-C1B46B1BAB09}"/>
              </a:ext>
            </a:extLst>
          </p:cNvPr>
          <p:cNvSpPr txBox="1"/>
          <p:nvPr/>
        </p:nvSpPr>
        <p:spPr>
          <a:xfrm>
            <a:off x="7410826" y="1537754"/>
            <a:ext cx="477717" cy="3290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776"/>
              </a:lnSpc>
            </a:pPr>
            <a:r>
              <a:rPr lang="en-US" sz="1983">
                <a:solidFill>
                  <a:srgbClr val="545454"/>
                </a:solidFill>
                <a:latin typeface="Garet Bold"/>
              </a:rPr>
              <a:t>03</a:t>
            </a:r>
          </a:p>
        </p:txBody>
      </p:sp>
      <p:grpSp>
        <p:nvGrpSpPr>
          <p:cNvPr id="15431" name="Group 28">
            <a:extLst>
              <a:ext uri="{FF2B5EF4-FFF2-40B4-BE49-F238E27FC236}">
                <a16:creationId xmlns:a16="http://schemas.microsoft.com/office/drawing/2014/main" id="{AB2899AD-C89D-B900-4A4C-6EA482C4192A}"/>
              </a:ext>
            </a:extLst>
          </p:cNvPr>
          <p:cNvGrpSpPr/>
          <p:nvPr/>
        </p:nvGrpSpPr>
        <p:grpSpPr>
          <a:xfrm>
            <a:off x="7912573" y="2567038"/>
            <a:ext cx="596724" cy="2623988"/>
            <a:chOff x="0" y="0"/>
            <a:chExt cx="795632" cy="3498651"/>
          </a:xfrm>
        </p:grpSpPr>
        <p:sp>
          <p:nvSpPr>
            <p:cNvPr id="15432" name="AutoShape 29">
              <a:extLst>
                <a:ext uri="{FF2B5EF4-FFF2-40B4-BE49-F238E27FC236}">
                  <a16:creationId xmlns:a16="http://schemas.microsoft.com/office/drawing/2014/main" id="{279EE7EA-0D03-925B-80DE-D82A6FA20611}"/>
                </a:ext>
              </a:extLst>
            </p:cNvPr>
            <p:cNvSpPr/>
            <p:nvPr/>
          </p:nvSpPr>
          <p:spPr>
            <a:xfrm rot="2700000">
              <a:off x="-145731" y="378766"/>
              <a:ext cx="1087094" cy="0"/>
            </a:xfrm>
            <a:prstGeom prst="line">
              <a:avLst/>
            </a:prstGeom>
            <a:ln w="38100" cap="rnd">
              <a:solidFill>
                <a:srgbClr val="929292"/>
              </a:solidFill>
              <a:prstDash val="sysDot"/>
              <a:headEnd type="oval" w="lg" len="lg"/>
              <a:tailEnd type="none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433" name="AutoShape 30">
              <a:extLst>
                <a:ext uri="{FF2B5EF4-FFF2-40B4-BE49-F238E27FC236}">
                  <a16:creationId xmlns:a16="http://schemas.microsoft.com/office/drawing/2014/main" id="{9228F98A-0AB4-8482-E3B8-8079FDFBBB90}"/>
                </a:ext>
              </a:extLst>
            </p:cNvPr>
            <p:cNvSpPr/>
            <p:nvPr/>
          </p:nvSpPr>
          <p:spPr>
            <a:xfrm rot="5400000">
              <a:off x="-557994" y="2145025"/>
              <a:ext cx="2669152" cy="0"/>
            </a:xfrm>
            <a:prstGeom prst="line">
              <a:avLst/>
            </a:prstGeom>
            <a:ln w="38100" cap="rnd">
              <a:solidFill>
                <a:srgbClr val="929292"/>
              </a:solidFill>
              <a:prstDash val="sysDot"/>
              <a:headEnd type="none" w="sm" len="sm"/>
              <a:tailEnd type="oval" w="lg" len="lg"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5434" name="Group 31">
            <a:extLst>
              <a:ext uri="{FF2B5EF4-FFF2-40B4-BE49-F238E27FC236}">
                <a16:creationId xmlns:a16="http://schemas.microsoft.com/office/drawing/2014/main" id="{A483EE8F-5205-B063-374D-8E98A6344AC4}"/>
              </a:ext>
            </a:extLst>
          </p:cNvPr>
          <p:cNvGrpSpPr/>
          <p:nvPr/>
        </p:nvGrpSpPr>
        <p:grpSpPr>
          <a:xfrm>
            <a:off x="4107496" y="1327557"/>
            <a:ext cx="1701082" cy="891439"/>
            <a:chOff x="0" y="0"/>
            <a:chExt cx="2268110" cy="1188586"/>
          </a:xfrm>
        </p:grpSpPr>
        <p:sp>
          <p:nvSpPr>
            <p:cNvPr id="15435" name="AutoShape 32">
              <a:extLst>
                <a:ext uri="{FF2B5EF4-FFF2-40B4-BE49-F238E27FC236}">
                  <a16:creationId xmlns:a16="http://schemas.microsoft.com/office/drawing/2014/main" id="{4951315B-CFB2-89E7-17B2-8734833D03F8}"/>
                </a:ext>
              </a:extLst>
            </p:cNvPr>
            <p:cNvSpPr/>
            <p:nvPr/>
          </p:nvSpPr>
          <p:spPr>
            <a:xfrm>
              <a:off x="0" y="0"/>
              <a:ext cx="1087094" cy="0"/>
            </a:xfrm>
            <a:prstGeom prst="line">
              <a:avLst/>
            </a:prstGeom>
            <a:ln w="38100" cap="rnd">
              <a:solidFill>
                <a:srgbClr val="929292"/>
              </a:solidFill>
              <a:prstDash val="sysDot"/>
              <a:headEnd type="oval" w="lg" len="lg"/>
              <a:tailEnd type="none" w="sm" len="sm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436" name="AutoShape 33">
              <a:extLst>
                <a:ext uri="{FF2B5EF4-FFF2-40B4-BE49-F238E27FC236}">
                  <a16:creationId xmlns:a16="http://schemas.microsoft.com/office/drawing/2014/main" id="{FC28B578-F91A-2E36-87E6-5229F142028B}"/>
                </a:ext>
              </a:extLst>
            </p:cNvPr>
            <p:cNvSpPr/>
            <p:nvPr/>
          </p:nvSpPr>
          <p:spPr>
            <a:xfrm rot="2670134">
              <a:off x="887807" y="596683"/>
              <a:ext cx="1595765" cy="0"/>
            </a:xfrm>
            <a:prstGeom prst="line">
              <a:avLst/>
            </a:prstGeom>
            <a:ln w="38100" cap="rnd">
              <a:solidFill>
                <a:srgbClr val="929292"/>
              </a:solidFill>
              <a:prstDash val="sysDot"/>
              <a:headEnd type="none" w="sm" len="sm"/>
              <a:tailEnd type="oval" w="lg" len="lg"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5437" name="AutoShape 34">
            <a:extLst>
              <a:ext uri="{FF2B5EF4-FFF2-40B4-BE49-F238E27FC236}">
                <a16:creationId xmlns:a16="http://schemas.microsoft.com/office/drawing/2014/main" id="{F7AAC2E5-21F4-8458-97FF-0A5B2976EF8D}"/>
              </a:ext>
            </a:extLst>
          </p:cNvPr>
          <p:cNvSpPr/>
          <p:nvPr/>
        </p:nvSpPr>
        <p:spPr>
          <a:xfrm rot="2719283">
            <a:off x="2678368" y="3029472"/>
            <a:ext cx="770653" cy="0"/>
          </a:xfrm>
          <a:prstGeom prst="line">
            <a:avLst/>
          </a:prstGeom>
          <a:ln w="28575" cap="rnd">
            <a:solidFill>
              <a:srgbClr val="929292"/>
            </a:solidFill>
            <a:prstDash val="sysDot"/>
            <a:headEnd type="oval" w="lg" len="lg"/>
            <a:tailEnd type="oval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438" name="TextBox 35">
            <a:extLst>
              <a:ext uri="{FF2B5EF4-FFF2-40B4-BE49-F238E27FC236}">
                <a16:creationId xmlns:a16="http://schemas.microsoft.com/office/drawing/2014/main" id="{46DF9E5A-E2E0-6CC2-B15A-125228FB45F7}"/>
              </a:ext>
            </a:extLst>
          </p:cNvPr>
          <p:cNvSpPr txBox="1"/>
          <p:nvPr/>
        </p:nvSpPr>
        <p:spPr>
          <a:xfrm>
            <a:off x="6363351" y="5133033"/>
            <a:ext cx="2010029" cy="96026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71450" marR="0" lvl="0" indent="-171450" defTabSz="914400" rtl="0" eaLnBrk="1" fontAlgn="ctr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ja-JP" altLang="en-US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経理業務の効率化</a:t>
            </a: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171450" marR="0" lvl="0" indent="-171450" defTabSz="914400" rtl="0" eaLnBrk="1" fontAlgn="ctr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ja-JP" altLang="en-US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保管スペースの削減</a:t>
            </a:r>
            <a:endParaRPr lang="en-US" altLang="ja-JP" sz="12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marR="0" lvl="0" indent="-171450" defTabSz="914400" rtl="0" eaLnBrk="1" fontAlgn="ctr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過去書類の検索性向上</a:t>
            </a: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171450" marR="0" lvl="0" indent="-171450" defTabSz="914400" rtl="0" eaLnBrk="1" fontAlgn="ctr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ja-JP" altLang="en-US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優遇措置を受けられる</a:t>
            </a:r>
            <a:endParaRPr kumimoji="1" lang="ja-JP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5439" name="TextBox 36">
            <a:extLst>
              <a:ext uri="{FF2B5EF4-FFF2-40B4-BE49-F238E27FC236}">
                <a16:creationId xmlns:a16="http://schemas.microsoft.com/office/drawing/2014/main" id="{D31407B8-CF6F-CB3D-85CA-D4B4AD5CD783}"/>
              </a:ext>
            </a:extLst>
          </p:cNvPr>
          <p:cNvSpPr txBox="1"/>
          <p:nvPr/>
        </p:nvSpPr>
        <p:spPr>
          <a:xfrm>
            <a:off x="5315601" y="4785354"/>
            <a:ext cx="3057779" cy="60016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520"/>
              </a:lnSpc>
            </a:pPr>
            <a:r>
              <a:rPr lang="ja-JP" altLang="en-US" sz="1800" dirty="0">
                <a:solidFill>
                  <a:srgbClr val="29BF99"/>
                </a:solidFill>
                <a:latin typeface="Garet Bold"/>
              </a:rPr>
              <a:t>「①電子帳簿等保存」に対応</a:t>
            </a:r>
          </a:p>
          <a:p>
            <a:pPr algn="r">
              <a:lnSpc>
                <a:spcPts val="2520"/>
              </a:lnSpc>
            </a:pPr>
            <a:endParaRPr lang="en-US" sz="1800" dirty="0">
              <a:solidFill>
                <a:srgbClr val="39DBB2"/>
              </a:solidFill>
              <a:latin typeface="Garet Bold"/>
            </a:endParaRPr>
          </a:p>
        </p:txBody>
      </p:sp>
      <p:sp>
        <p:nvSpPr>
          <p:cNvPr id="15440" name="TextBox 37">
            <a:extLst>
              <a:ext uri="{FF2B5EF4-FFF2-40B4-BE49-F238E27FC236}">
                <a16:creationId xmlns:a16="http://schemas.microsoft.com/office/drawing/2014/main" id="{5CE250A2-5E17-360B-7217-F1DFF7BFD48E}"/>
              </a:ext>
            </a:extLst>
          </p:cNvPr>
          <p:cNvSpPr txBox="1"/>
          <p:nvPr/>
        </p:nvSpPr>
        <p:spPr>
          <a:xfrm>
            <a:off x="1978745" y="1528229"/>
            <a:ext cx="2010029" cy="72019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71450" marR="0" lvl="0" indent="-171450" defTabSz="914400" rtl="0" eaLnBrk="1" fontAlgn="ctr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ja-JP" altLang="en-US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印刷コストの削減</a:t>
            </a: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171450" marR="0" lvl="0" indent="-171450" defTabSz="914400" rtl="0" eaLnBrk="1" fontAlgn="ctr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ja-JP" altLang="en-US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保管スペースの削減</a:t>
            </a:r>
            <a:endParaRPr lang="en-US" altLang="ja-JP" sz="12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marR="0" lvl="0" indent="-171450" defTabSz="914400" rtl="0" eaLnBrk="1" fontAlgn="ctr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過去書類の検索性向上</a:t>
            </a:r>
          </a:p>
        </p:txBody>
      </p:sp>
      <p:sp>
        <p:nvSpPr>
          <p:cNvPr id="15441" name="TextBox 38">
            <a:extLst>
              <a:ext uri="{FF2B5EF4-FFF2-40B4-BE49-F238E27FC236}">
                <a16:creationId xmlns:a16="http://schemas.microsoft.com/office/drawing/2014/main" id="{D93C4EB8-69F8-051E-715B-B171FFF4992D}"/>
              </a:ext>
            </a:extLst>
          </p:cNvPr>
          <p:cNvSpPr txBox="1"/>
          <p:nvPr/>
        </p:nvSpPr>
        <p:spPr>
          <a:xfrm>
            <a:off x="1280592" y="1180550"/>
            <a:ext cx="2708182" cy="2795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2520"/>
              </a:lnSpc>
            </a:pPr>
            <a:r>
              <a:rPr lang="ja-JP" altLang="en-US" sz="1800" dirty="0">
                <a:solidFill>
                  <a:srgbClr val="DF992F"/>
                </a:solidFill>
                <a:latin typeface="Garet Bold"/>
              </a:rPr>
              <a:t>②スキャナ保存に対応</a:t>
            </a:r>
            <a:endParaRPr lang="en-US" sz="1800" dirty="0">
              <a:solidFill>
                <a:srgbClr val="DF992F"/>
              </a:solidFill>
              <a:latin typeface="Garet Bold"/>
            </a:endParaRPr>
          </a:p>
        </p:txBody>
      </p:sp>
      <p:sp>
        <p:nvSpPr>
          <p:cNvPr id="15442" name="TextBox 39">
            <a:extLst>
              <a:ext uri="{FF2B5EF4-FFF2-40B4-BE49-F238E27FC236}">
                <a16:creationId xmlns:a16="http://schemas.microsoft.com/office/drawing/2014/main" id="{597D588B-BE60-F9E3-EFA1-CB472E35020D}"/>
              </a:ext>
            </a:extLst>
          </p:cNvPr>
          <p:cNvSpPr txBox="1"/>
          <p:nvPr/>
        </p:nvSpPr>
        <p:spPr>
          <a:xfrm>
            <a:off x="649454" y="2959131"/>
            <a:ext cx="2010029" cy="96026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71450" marR="0" lvl="0" indent="-171450" defTabSz="914400" rtl="0" eaLnBrk="1" fontAlgn="ctr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ja-JP" altLang="en-US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法的義務を果たす</a:t>
            </a: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171450" marR="0" lvl="0" indent="-171450" defTabSz="914400" rtl="0" eaLnBrk="1" fontAlgn="ctr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原本到着の時間短縮</a:t>
            </a: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171450" marR="0" lvl="0" indent="-171450" defTabSz="914400" rtl="0" eaLnBrk="1" fontAlgn="ctr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ja-JP" altLang="en-US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原本管理コストの削減</a:t>
            </a:r>
            <a:endParaRPr lang="en-US" altLang="ja-JP" sz="12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marR="0" lvl="0" indent="-171450" defTabSz="914400" rtl="0" eaLnBrk="1" fontAlgn="ctr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過去書類の検索性向上</a:t>
            </a:r>
          </a:p>
        </p:txBody>
      </p:sp>
      <p:sp>
        <p:nvSpPr>
          <p:cNvPr id="15443" name="TextBox 40">
            <a:extLst>
              <a:ext uri="{FF2B5EF4-FFF2-40B4-BE49-F238E27FC236}">
                <a16:creationId xmlns:a16="http://schemas.microsoft.com/office/drawing/2014/main" id="{191B2218-7C8D-9D1C-7FAF-E3F3DEE5835B}"/>
              </a:ext>
            </a:extLst>
          </p:cNvPr>
          <p:cNvSpPr txBox="1"/>
          <p:nvPr/>
        </p:nvSpPr>
        <p:spPr>
          <a:xfrm>
            <a:off x="229572" y="2589300"/>
            <a:ext cx="2143306" cy="2795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520"/>
              </a:lnSpc>
            </a:pPr>
            <a:r>
              <a:rPr lang="ja-JP" altLang="en-US" sz="1800" dirty="0">
                <a:solidFill>
                  <a:srgbClr val="0095CD"/>
                </a:solidFill>
                <a:latin typeface="Garet Bold"/>
              </a:rPr>
              <a:t>③電子取引に対応</a:t>
            </a:r>
            <a:endParaRPr lang="en-US" sz="1800" dirty="0">
              <a:solidFill>
                <a:srgbClr val="0095CD"/>
              </a:solidFill>
              <a:latin typeface="Garet 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77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メイリオ</vt:lpstr>
      <vt:lpstr>Arial</vt:lpstr>
      <vt:lpstr>Calibri</vt:lpstr>
      <vt:lpstr>Garet Bold</vt:lpstr>
      <vt:lpstr>Times New Roman</vt:lpstr>
      <vt:lpstr>Wingdings</vt:lpstr>
      <vt:lpstr>PowerPoint Design</vt:lpstr>
      <vt:lpstr>電子帳簿保存法にむけたロードマップ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2024-01-07T07:33:36Z</dcterms:modified>
</cp:coreProperties>
</file>