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B2"/>
    <a:srgbClr val="9FD9F6"/>
    <a:srgbClr val="A5D4AD"/>
    <a:srgbClr val="D3EDFB"/>
    <a:srgbClr val="D5EAD8"/>
    <a:srgbClr val="A9D9F6"/>
    <a:srgbClr val="1D20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1602" y="25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2B7CEE-CA75-4A84-3A7F-20C4B8A25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40F53-5A5D-E53E-CBB0-82693D05F7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F8684-5307-4599-97AD-28F5D26F1861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1C428D-2CA9-41E7-317E-329311C815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676833-9217-A3ED-310D-3C4A93E793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4F3ACD-92B6-43B1-A0FD-250EB51B617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63723F-A50E-9A77-C944-14E486F9E1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0159A-8D4F-F9D8-0337-7824267CB9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D849D5-E5C3-4372-8F08-F2150CCA724E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E3417C6-3892-B78E-A518-85D3970113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F85D8D7-6552-8CA3-7A19-C96BAFC37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88EE8-2447-2A78-958E-1CB815D78E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0AD800-C7E2-3B12-4C72-641A2FF1C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D5A44E0-2028-4DE5-B97C-7855AC031B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63C32CB0-CC3E-558B-4923-B25833514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72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0C4B88B-0EF3-5142-139B-AB7794257D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B51DE60-3E5F-F3FB-61CC-A15C4EF65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B59AA53-1D34-BDF8-D611-507FD0A2E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50B7CCB-41DE-42C5-B8B2-023CBD377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63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1270416-685F-BBD4-21E4-8148E2DAB2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0C439DC-BD08-1350-7A0E-A13094769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8FE967B-02F8-B6AE-233D-D063E3DC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54EC9AA-EB44-4B16-9A3B-E24BA9B17A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21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F7E45B6-EA12-620A-86EE-86C29B57EE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3BFB972-E46E-7BE2-461B-D941C81F14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C25BE7F-6ABD-6904-377E-94EE056F6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71F6A01E-7B24-41A7-B65E-1EE6E0D33D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16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240DE8F-4B40-1D75-25EA-97D4E069AFAC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95CCC3F-9F2E-02D6-7168-20D49A852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855F8C5-8DED-0ED1-6DF0-9004374F5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57CC3B89-B080-4880-9F7D-D6E43235ED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5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E992F09-3361-81F9-469B-115E9225064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501969F-0997-5E82-DFB2-C432F6199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42075EDC-CADB-4A26-8BE3-D704984BF98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A2AD0B8-DFDF-5B60-E105-D833426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9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0DF2E11-AFF7-F469-2CFE-D71DFEE1B8CE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7214BC4-CC2D-D249-04A5-9836ADFF2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73ABE25-266B-1B8E-06A1-E9E685458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F3D2A8A-DF9A-44B7-98EA-B2D5390678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801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7BA2F2F-AE94-DC91-2F38-9D3F495CCD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00DB0B-77F4-30CF-5FB9-EFF6B9C477C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71BC1CD-D153-B4B0-6889-A1213368AD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2957BA-9795-60F8-C6C5-7344178A8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78734ED-D040-49A8-969B-CACC3D9587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52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FBA42F0F-8C53-1A24-211B-06F76D6ED0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4A37BD8F-E608-D2A8-F31E-A346069AB9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  <a:cs typeface="+mn-cs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E2393D5B-03D6-1022-85C1-E67CEA15545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D93E679-5F76-C78C-E98E-B50F887D97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A96864C-B5E2-E950-C699-8AEED7C19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486875CE-40FC-C93C-5FE8-0DB98BD1A33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59F1947-4BF3-D15A-329C-B5D7A87AB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82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0B2CBF3-1E81-DA34-01FF-0302BEF83A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F9E9F3F-4519-2168-8B25-C38B885AF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81FED3F-2831-4B6E-9F28-5D58B0CCE00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DCC24EB0-2510-C375-83F7-C24F01CB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42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7032BB0-D96C-E992-FB92-86CBDFA5B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7B71EB9-14AE-57E9-0BBC-54FBB9A2861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E05C674-08D0-7195-737A-C070FA619F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583D1F32-5887-CE2B-729B-0C0E68549E73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70B4F2-6F74-82E8-9C4C-9EBE131B2A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97A77E36-28A1-06A0-152E-FD846E809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60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506F0E7-4E90-B729-1D74-EF6067B731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8316A78-2605-CC9A-D04E-BFA478548F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99195F8-3CCD-3E1C-B162-99A614F0F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78FB2-7632-3749-A2FD-2AD95ED0A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FCCEF631-1F09-4B94-B546-8D1C656BC3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4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7BE081-5B97-68BE-B050-AF52D9664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3E9F3CB-6257-03AB-390A-1C187DE01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DDCC9B24-322D-4166-B1B3-EC9F163C9C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89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438FDB5-9B24-B7F1-E13C-A910D529FC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34882C95-1F9E-E9DF-F31F-00341AC4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4313CD28-A3DB-DBB3-6C7E-D460E7B9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ロードマップ</a:t>
            </a:r>
          </a:p>
        </p:txBody>
      </p:sp>
      <p:pic>
        <p:nvPicPr>
          <p:cNvPr id="84" name="グラフィックス 83" descr="実行 単色塗りつぶし">
            <a:extLst>
              <a:ext uri="{FF2B5EF4-FFF2-40B4-BE49-F238E27FC236}">
                <a16:creationId xmlns:a16="http://schemas.microsoft.com/office/drawing/2014/main" id="{729ADDFF-342D-E27B-CD8E-F1B1BAC5F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1012">
            <a:off x="200472" y="889532"/>
            <a:ext cx="1690285" cy="1690285"/>
          </a:xfrm>
          <a:prstGeom prst="rect">
            <a:avLst/>
          </a:prstGeom>
        </p:spPr>
      </p:pic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200F8145-6948-D863-5D08-C1883DA344AF}"/>
              </a:ext>
            </a:extLst>
          </p:cNvPr>
          <p:cNvSpPr/>
          <p:nvPr/>
        </p:nvSpPr>
        <p:spPr>
          <a:xfrm rot="4925424">
            <a:off x="4800469" y="-2042911"/>
            <a:ext cx="1332000" cy="7540108"/>
          </a:xfrm>
          <a:custGeom>
            <a:avLst/>
            <a:gdLst>
              <a:gd name="connsiteX0" fmla="*/ 0 w 1332000"/>
              <a:gd name="connsiteY0" fmla="*/ 576000 h 6703087"/>
              <a:gd name="connsiteX1" fmla="*/ 666000 w 1332000"/>
              <a:gd name="connsiteY1" fmla="*/ 0 h 6703087"/>
              <a:gd name="connsiteX2" fmla="*/ 1332000 w 1332000"/>
              <a:gd name="connsiteY2" fmla="*/ 576000 h 6703087"/>
              <a:gd name="connsiteX3" fmla="*/ 942954 w 1332000"/>
              <a:gd name="connsiteY3" fmla="*/ 576000 h 6703087"/>
              <a:gd name="connsiteX4" fmla="*/ 887288 w 1332000"/>
              <a:gd name="connsiteY4" fmla="*/ 6703087 h 6703087"/>
              <a:gd name="connsiteX5" fmla="*/ 536817 w 1332000"/>
              <a:gd name="connsiteY5" fmla="*/ 6622237 h 6703087"/>
              <a:gd name="connsiteX6" fmla="*/ 384316 w 1332000"/>
              <a:gd name="connsiteY6" fmla="*/ 576000 h 670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2000" h="6703087">
                <a:moveTo>
                  <a:pt x="0" y="576000"/>
                </a:moveTo>
                <a:lnTo>
                  <a:pt x="666000" y="0"/>
                </a:lnTo>
                <a:lnTo>
                  <a:pt x="1332000" y="576000"/>
                </a:lnTo>
                <a:lnTo>
                  <a:pt x="942954" y="576000"/>
                </a:lnTo>
                <a:lnTo>
                  <a:pt x="887288" y="6703087"/>
                </a:lnTo>
                <a:lnTo>
                  <a:pt x="536817" y="6622237"/>
                </a:lnTo>
                <a:lnTo>
                  <a:pt x="384316" y="576000"/>
                </a:lnTo>
                <a:close/>
              </a:path>
            </a:pathLst>
          </a:custGeom>
          <a:gradFill>
            <a:gsLst>
              <a:gs pos="38000">
                <a:srgbClr val="1E37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rIns="3600" rtlCol="0" anchor="ctr">
            <a:noAutofit/>
          </a:bodyPr>
          <a:lstStyle/>
          <a:p>
            <a:pPr algn="ctr"/>
            <a:endParaRPr kumimoji="1" lang="ja-JP" altLang="en-US" sz="1600" b="1" i="1" u="sng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A10CBD04-2A79-6B12-D8C8-32B24D0349E7}"/>
              </a:ext>
            </a:extLst>
          </p:cNvPr>
          <p:cNvSpPr/>
          <p:nvPr/>
        </p:nvSpPr>
        <p:spPr>
          <a:xfrm>
            <a:off x="605274" y="2545402"/>
            <a:ext cx="2988000" cy="4062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年目</a:t>
            </a:r>
            <a:endParaRPr kumimoji="1"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897914F9-CDE2-B7A9-A413-39FC9658BF1E}"/>
              </a:ext>
            </a:extLst>
          </p:cNvPr>
          <p:cNvSpPr/>
          <p:nvPr/>
        </p:nvSpPr>
        <p:spPr>
          <a:xfrm>
            <a:off x="3733409" y="2545402"/>
            <a:ext cx="2988000" cy="4062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kumimoji="1"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年目</a:t>
            </a:r>
          </a:p>
        </p:txBody>
      </p:sp>
      <p:sp>
        <p:nvSpPr>
          <p:cNvPr id="88" name="コンテンツ プレースホルダー 1">
            <a:extLst>
              <a:ext uri="{FF2B5EF4-FFF2-40B4-BE49-F238E27FC236}">
                <a16:creationId xmlns:a16="http://schemas.microsoft.com/office/drawing/2014/main" id="{913A8B12-D1FA-3299-D176-61CF9B7E2B9E}"/>
              </a:ext>
            </a:extLst>
          </p:cNvPr>
          <p:cNvSpPr txBox="1">
            <a:spLocks/>
          </p:cNvSpPr>
          <p:nvPr/>
        </p:nvSpPr>
        <p:spPr>
          <a:xfrm>
            <a:off x="605274" y="3002105"/>
            <a:ext cx="2988000" cy="1562296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各種運用業務の対応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450" lvl="1" indent="-276225" defTabSz="763588" fontAlgn="ctr">
              <a:spcBef>
                <a:spcPts val="0"/>
              </a:spcBef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OA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サポートデスク対応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パソコンのセットアップ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スマートフォンのセットアップ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795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各種開発業務の対応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ノーコード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FileMaker</a:t>
            </a: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Kingstone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8C031256-C329-4D63-8793-533D11A208A4}"/>
              </a:ext>
            </a:extLst>
          </p:cNvPr>
          <p:cNvSpPr/>
          <p:nvPr/>
        </p:nvSpPr>
        <p:spPr>
          <a:xfrm>
            <a:off x="56456" y="3002105"/>
            <a:ext cx="464517" cy="1562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作業内容</a:t>
            </a:r>
            <a:endParaRPr kumimoji="1"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A582941-AE24-613E-8ED3-3D967EE2F81F}"/>
              </a:ext>
            </a:extLst>
          </p:cNvPr>
          <p:cNvSpPr/>
          <p:nvPr/>
        </p:nvSpPr>
        <p:spPr>
          <a:xfrm>
            <a:off x="56456" y="4640082"/>
            <a:ext cx="434084" cy="1196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目的</a:t>
            </a:r>
            <a:endParaRPr kumimoji="1"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1" name="コンテンツ プレースホルダー 1">
            <a:extLst>
              <a:ext uri="{FF2B5EF4-FFF2-40B4-BE49-F238E27FC236}">
                <a16:creationId xmlns:a16="http://schemas.microsoft.com/office/drawing/2014/main" id="{7EBEE269-D4DC-24A6-1B1B-096F882ABB65}"/>
              </a:ext>
            </a:extLst>
          </p:cNvPr>
          <p:cNvSpPr txBox="1">
            <a:spLocks/>
          </p:cNvSpPr>
          <p:nvPr/>
        </p:nvSpPr>
        <p:spPr>
          <a:xfrm>
            <a:off x="605274" y="4640082"/>
            <a:ext cx="2988000" cy="119678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社会人としての基礎知識を身に着ける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報・連・相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顔を覚えてもらう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顔を覚える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電話応対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パソコン・ネットワーク・プリンタの基礎知識を習得してもらう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スケジュールを守る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5B4B4E72-8C34-C801-ABE7-B10898AB906F}"/>
              </a:ext>
            </a:extLst>
          </p:cNvPr>
          <p:cNvSpPr/>
          <p:nvPr/>
        </p:nvSpPr>
        <p:spPr>
          <a:xfrm>
            <a:off x="6861544" y="2545402"/>
            <a:ext cx="2988000" cy="4062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kumimoji="1"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年目</a:t>
            </a:r>
          </a:p>
        </p:txBody>
      </p:sp>
      <p:sp>
        <p:nvSpPr>
          <p:cNvPr id="93" name="コンテンツ プレースホルダー 1">
            <a:extLst>
              <a:ext uri="{FF2B5EF4-FFF2-40B4-BE49-F238E27FC236}">
                <a16:creationId xmlns:a16="http://schemas.microsoft.com/office/drawing/2014/main" id="{F8F59533-1819-7107-5951-3590DE8ACF17}"/>
              </a:ext>
            </a:extLst>
          </p:cNvPr>
          <p:cNvSpPr txBox="1">
            <a:spLocks/>
          </p:cNvSpPr>
          <p:nvPr/>
        </p:nvSpPr>
        <p:spPr>
          <a:xfrm>
            <a:off x="3733409" y="3002105"/>
            <a:ext cx="2988000" cy="1562296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各種開発業務の対応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Java</a:t>
            </a: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Pyton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62000" lvl="1" indent="-276225" defTabSz="763588" fontAlgn="ctr">
              <a:spcBef>
                <a:spcPts val="0"/>
              </a:spcBef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コンテンツ プレースホルダー 1">
            <a:extLst>
              <a:ext uri="{FF2B5EF4-FFF2-40B4-BE49-F238E27FC236}">
                <a16:creationId xmlns:a16="http://schemas.microsoft.com/office/drawing/2014/main" id="{6A453D01-7866-02AE-F2B9-DB5F28DC1CF0}"/>
              </a:ext>
            </a:extLst>
          </p:cNvPr>
          <p:cNvSpPr txBox="1">
            <a:spLocks/>
          </p:cNvSpPr>
          <p:nvPr/>
        </p:nvSpPr>
        <p:spPr>
          <a:xfrm>
            <a:off x="3733409" y="4640082"/>
            <a:ext cx="2988000" cy="119678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基本的な開発スキルを身に着ける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コンテンツ プレースホルダー 1">
            <a:extLst>
              <a:ext uri="{FF2B5EF4-FFF2-40B4-BE49-F238E27FC236}">
                <a16:creationId xmlns:a16="http://schemas.microsoft.com/office/drawing/2014/main" id="{F3FCF0BF-F8DB-DFAC-ADF1-0F51E11187EF}"/>
              </a:ext>
            </a:extLst>
          </p:cNvPr>
          <p:cNvSpPr txBox="1">
            <a:spLocks/>
          </p:cNvSpPr>
          <p:nvPr/>
        </p:nvSpPr>
        <p:spPr>
          <a:xfrm>
            <a:off x="6861544" y="3002105"/>
            <a:ext cx="2988000" cy="1562296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各種設計業務の対応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基本設計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1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詳細設計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コンテンツ プレースホルダー 1">
            <a:extLst>
              <a:ext uri="{FF2B5EF4-FFF2-40B4-BE49-F238E27FC236}">
                <a16:creationId xmlns:a16="http://schemas.microsoft.com/office/drawing/2014/main" id="{F233C626-A5CF-CAB2-A667-E069886D8903}"/>
              </a:ext>
            </a:extLst>
          </p:cNvPr>
          <p:cNvSpPr txBox="1">
            <a:spLocks/>
          </p:cNvSpPr>
          <p:nvPr/>
        </p:nvSpPr>
        <p:spPr>
          <a:xfrm>
            <a:off x="6861544" y="4636409"/>
            <a:ext cx="2988000" cy="119678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基本的な設計スキルを身に着ける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DC6CA2E-AA1B-CDBD-D5E0-54005645C8E6}"/>
              </a:ext>
            </a:extLst>
          </p:cNvPr>
          <p:cNvSpPr/>
          <p:nvPr/>
        </p:nvSpPr>
        <p:spPr>
          <a:xfrm>
            <a:off x="3116796" y="1952836"/>
            <a:ext cx="1181702" cy="3202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フォローアップ面談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F61B31D-30BB-71B7-8012-E2F52D9AB649}"/>
              </a:ext>
            </a:extLst>
          </p:cNvPr>
          <p:cNvSpPr/>
          <p:nvPr/>
        </p:nvSpPr>
        <p:spPr>
          <a:xfrm>
            <a:off x="2000672" y="1445045"/>
            <a:ext cx="1181702" cy="3202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レベル確認面談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35603A9-758C-920E-3365-23735825280D}"/>
              </a:ext>
            </a:extLst>
          </p:cNvPr>
          <p:cNvSpPr/>
          <p:nvPr/>
        </p:nvSpPr>
        <p:spPr>
          <a:xfrm>
            <a:off x="6138486" y="1952836"/>
            <a:ext cx="1181702" cy="3202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フォローアップ面談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2106BDA-626C-5D90-25E5-A92EA878AAAE}"/>
              </a:ext>
            </a:extLst>
          </p:cNvPr>
          <p:cNvSpPr/>
          <p:nvPr/>
        </p:nvSpPr>
        <p:spPr>
          <a:xfrm>
            <a:off x="4806338" y="1445045"/>
            <a:ext cx="1181702" cy="3202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レベル確認面談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5CE8EDE-6D79-25B6-4BCE-D9009DB0A264}"/>
              </a:ext>
            </a:extLst>
          </p:cNvPr>
          <p:cNvSpPr txBox="1"/>
          <p:nvPr/>
        </p:nvSpPr>
        <p:spPr>
          <a:xfrm>
            <a:off x="51143" y="800708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日入社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CF00F85-0945-2CAC-7733-C92A65701FD2}"/>
              </a:ext>
            </a:extLst>
          </p:cNvPr>
          <p:cNvSpPr/>
          <p:nvPr/>
        </p:nvSpPr>
        <p:spPr>
          <a:xfrm>
            <a:off x="63130" y="5878312"/>
            <a:ext cx="434084" cy="630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資格</a:t>
            </a:r>
            <a:endParaRPr kumimoji="1"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3" name="コンテンツ プレースホルダー 1">
            <a:extLst>
              <a:ext uri="{FF2B5EF4-FFF2-40B4-BE49-F238E27FC236}">
                <a16:creationId xmlns:a16="http://schemas.microsoft.com/office/drawing/2014/main" id="{E725CBE4-33A8-07B2-7D48-03BD4F5B3DB6}"/>
              </a:ext>
            </a:extLst>
          </p:cNvPr>
          <p:cNvSpPr txBox="1">
            <a:spLocks/>
          </p:cNvSpPr>
          <p:nvPr/>
        </p:nvSpPr>
        <p:spPr>
          <a:xfrm>
            <a:off x="605274" y="5878312"/>
            <a:ext cx="2988000" cy="63000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パスポート試験合格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コンテンツ プレースホルダー 1">
            <a:extLst>
              <a:ext uri="{FF2B5EF4-FFF2-40B4-BE49-F238E27FC236}">
                <a16:creationId xmlns:a16="http://schemas.microsoft.com/office/drawing/2014/main" id="{CE851CE0-E092-1C02-DCDE-C220E0D2A43F}"/>
              </a:ext>
            </a:extLst>
          </p:cNvPr>
          <p:cNvSpPr txBox="1">
            <a:spLocks/>
          </p:cNvSpPr>
          <p:nvPr/>
        </p:nvSpPr>
        <p:spPr>
          <a:xfrm>
            <a:off x="3733409" y="5878312"/>
            <a:ext cx="2988000" cy="63000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基本情報処理技術者試験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コンテンツ プレースホルダー 1">
            <a:extLst>
              <a:ext uri="{FF2B5EF4-FFF2-40B4-BE49-F238E27FC236}">
                <a16:creationId xmlns:a16="http://schemas.microsoft.com/office/drawing/2014/main" id="{EEFB5013-E790-E93D-D213-6C2D93E55774}"/>
              </a:ext>
            </a:extLst>
          </p:cNvPr>
          <p:cNvSpPr txBox="1">
            <a:spLocks/>
          </p:cNvSpPr>
          <p:nvPr/>
        </p:nvSpPr>
        <p:spPr>
          <a:xfrm>
            <a:off x="6861544" y="5878312"/>
            <a:ext cx="2988000" cy="63000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vert="horz" lIns="91440" tIns="36000" rIns="91440" bIns="360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400" indent="-276225" defTabSz="763588" fontAlgn="ctr">
              <a:spcBef>
                <a:spcPts val="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応用情報処理技術者試験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ロードマップ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2022-09-01T09:01:23Z</dcterms:modified>
</cp:coreProperties>
</file>