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8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DEEBF7"/>
    <a:srgbClr val="716F6E"/>
    <a:srgbClr val="1999CB"/>
    <a:srgbClr val="66994D"/>
    <a:srgbClr val="83B36B"/>
    <a:srgbClr val="A3CC8F"/>
    <a:srgbClr val="C7E6B8"/>
    <a:srgbClr val="EEFFE6"/>
    <a:srgbClr val="A5D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5412" autoAdjust="0"/>
  </p:normalViewPr>
  <p:slideViewPr>
    <p:cSldViewPr>
      <p:cViewPr varScale="1">
        <p:scale>
          <a:sx n="97" d="100"/>
          <a:sy n="97" d="100"/>
        </p:scale>
        <p:origin x="654" y="30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815F468-7335-415F-A1DE-D125D9652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153F7C-6DF3-401D-902C-08F8EEEF95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4A04CE-587B-4180-987B-DC8B8B7ABEF7}" type="datetimeFigureOut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24E433-3BFE-45BA-B12C-AC498B30C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EA9983-9E8F-44C8-BC1E-DEDF53F63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32E463-3770-4EA5-AE61-60099AEDF0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31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B9DF95-DFCB-4D5B-BDCD-7F240095CC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09D07A-DB10-4C47-9063-22FDF33644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ADF7C3-F44C-4FB7-9D27-078708706D5C}" type="datetimeFigureOut">
              <a:rPr lang="ja-JP" altLang="en-US"/>
              <a:pPr>
                <a:defRPr/>
              </a:pPr>
              <a:t>2024/11/20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3E654E5D-7E87-47E8-87C3-1E2132A8B6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927D791-323E-46FB-9654-2C183E5CA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283B01-4EBD-473F-83FE-D57D4842D4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799716-1E7B-4189-83CD-B04557541B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AE6F40-6CDF-4314-B213-42C06207A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4128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DF36DB11-8C24-4869-AD65-77492957F5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AD6135F-1463-4D24-B548-2F0BD56A0E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C50F16B-E29A-4078-8984-5BDA33DDA5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3CB54DA-4798-417E-A705-AC7946B7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DEAD81A-1AAB-4136-9011-A739FD74B8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08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81D6F8F-F9E8-4067-83F1-FCD0059131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BD79DA0A-E0E4-455F-AB7B-A6AAD8D8F7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A353268-0419-4EDF-87FB-4380C9970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043A30-B740-4560-9CE4-C1C6FFBD2D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508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E6FF595-CAEA-4B9E-90F3-EA45FF798D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E7B7C99-D653-4922-B722-4258F090DD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5A49E9A-CB1C-43F0-BEDE-0CE87E96FF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735DDDF-1298-471C-A1A1-0E6AB46677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6711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1129B74-56F9-44E2-95F6-1F47E31AF665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6D0554C-F527-4BF4-9AFA-564541EEA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1E689F0-A5F1-40C5-9806-86981EDC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F1186EB-EAAF-40D6-A4D5-4925BF4292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541308D6-328D-4878-9610-4A3E1271568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E8BCFCE-2879-45D1-9870-56BCE4CEE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4721017-DC4D-43E0-9759-73B39BD43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9FCE0C88-D917-4C7B-8634-CF9103F6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35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40BEC8B-2C6A-49A9-8FF9-8DAADE7C8B26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68CBCA3-B172-4A5C-8467-B3BCB61A4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327FC80-ABCA-4E9A-9F44-4DAC4BF45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D7FA2F-6E6C-45F2-8063-695C354E6C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045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B143019-5BD5-4EAC-86EB-0F94238E2C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7A1A12F6-FD36-4353-AC24-AB7541482753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A5C9BF4D-89A3-483B-A771-594BBF7074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4BA7F-6189-45E1-9438-D4CEF37DF3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F10216C-145A-4B20-9DEF-64252E3C69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60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EA2D76B8-5136-40F7-B307-C4EFC63120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ECE4B5BB-FC2F-4160-9C06-C0D8F36D14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BB2B3514-55DF-4DD1-91CB-1EC4B66D12E2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F262216-0F02-4FCA-8CD0-7058842C95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05027CB-9894-44D9-8399-40683016DF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D7ABA31-E0FE-406D-BE03-6EDC76D3E87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8B07339-0919-40B6-8AC8-3209066F6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75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5BAD886-17C8-496B-A83F-EE5D1F7CB9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A3BED89-F311-45F8-8F79-C4E759544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F031F70-C732-4F67-9A53-87CF67476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589559B8-7152-4C78-932B-38251AAD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2FF6F0D-A616-4D78-8A70-BB9C9F888E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407716F-E75B-49D6-86E0-2A88D3FD706C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DFCA80D-7751-4841-9FD8-6E2D9CA371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B339C219-6D11-4C3A-8F66-DE299252DA3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3130B4-9C0F-457A-AFBA-6D5ECED61F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5B0F9445-515A-4CD8-AA4A-9E92ECB2A4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19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2379517-010D-4E0C-B678-99AFEFBFC2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A4F4071B-6479-4CB0-9982-7786AB1498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2173E90-A9F0-4C19-9379-73466B287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35914-E169-4A26-803D-262CBB80E5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6D7B60F-C6D1-4EC7-879C-7ADCF55A5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13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C474C4-AC37-4733-984A-48B07F6984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A19BC0C-242D-4FB0-B26F-5FC747A99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DB947BB6-9AE7-4B96-A91A-EAF922EABE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5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18589A6-8267-4833-A2FD-31751F9154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63E0A102-8A4E-4522-A694-DA310C1B3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2911DA4-1EB9-44E7-9321-B7152A22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Ｑ＆Ａ</a:t>
            </a:r>
            <a:r>
              <a:rPr lang="en-US" altLang="ja-JP" dirty="0"/>
              <a:t>(</a:t>
            </a:r>
            <a:r>
              <a:rPr lang="ja-JP" altLang="en-US" dirty="0"/>
              <a:t>お問い合わせ</a:t>
            </a:r>
            <a:r>
              <a:rPr lang="en-US" altLang="ja-JP" dirty="0"/>
              <a:t>)</a:t>
            </a:r>
            <a:endParaRPr lang="ja-JP" altLang="en-US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3370203-CA21-F6C5-CB19-21E8246586D6}"/>
              </a:ext>
            </a:extLst>
          </p:cNvPr>
          <p:cNvGrpSpPr/>
          <p:nvPr/>
        </p:nvGrpSpPr>
        <p:grpSpPr>
          <a:xfrm>
            <a:off x="164468" y="1170834"/>
            <a:ext cx="7805681" cy="1104546"/>
            <a:chOff x="281573" y="4092486"/>
            <a:chExt cx="7805681" cy="1104546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DC231A7F-12E8-F2A3-0C10-A6B65248746C}"/>
                </a:ext>
              </a:extLst>
            </p:cNvPr>
            <p:cNvSpPr/>
            <p:nvPr/>
          </p:nvSpPr>
          <p:spPr>
            <a:xfrm>
              <a:off x="305889" y="4092486"/>
              <a:ext cx="7781365" cy="401200"/>
            </a:xfrm>
            <a:prstGeom prst="rect">
              <a:avLst/>
            </a:prstGeom>
            <a:solidFill>
              <a:srgbClr val="1E3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rIns="2925" rtlCol="0" anchor="ctr"/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kumimoji="0" lang="en-US" altLang="ja-JP" sz="1400" b="1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Q.</a:t>
              </a:r>
              <a:r>
                <a:rPr kumimoji="0" lang="ja-JP" altLang="en-US" sz="1400" b="1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</a:t>
              </a:r>
              <a:r>
                <a:rPr kumimoji="0" lang="ja-JP" altLang="en-US" sz="1400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導入から稼働までにどのくらい時間がかかりますか？</a:t>
              </a:r>
              <a:endParaRPr kumimoji="0" lang="en-US" altLang="ja-JP" sz="1400" dirty="0">
                <a:solidFill>
                  <a:schemeClr val="bg1"/>
                </a:solidFill>
                <a:latin typeface="BIZ UDPゴシック"/>
                <a:ea typeface="BIZ UDPゴシック"/>
                <a:cs typeface="Meiryo"/>
                <a:sym typeface="Meiryo"/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BBFB817-B4FC-27CE-0CB1-FFA0DE0FF612}"/>
                </a:ext>
              </a:extLst>
            </p:cNvPr>
            <p:cNvSpPr/>
            <p:nvPr/>
          </p:nvSpPr>
          <p:spPr>
            <a:xfrm>
              <a:off x="281573" y="4473116"/>
              <a:ext cx="7766396" cy="723916"/>
            </a:xfrm>
            <a:prstGeom prst="rect">
              <a:avLst/>
            </a:prstGeom>
          </p:spPr>
          <p:txBody>
            <a:bodyPr wrap="square" lIns="144000"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kumimoji="0" lang="en-US" altLang="ja-JP" sz="1200" b="1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A.</a:t>
              </a:r>
              <a:r>
                <a:rPr kumimoji="0" lang="ja-JP" altLang="en-US" sz="1200" b="1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</a:t>
              </a: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○○システムは、導入してから約</a:t>
              </a:r>
              <a:r>
                <a:rPr kumimoji="0" lang="en-US" altLang="ja-JP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3 </a:t>
              </a: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か月 で稼働できます。</a:t>
              </a:r>
              <a:endParaRPr kumimoji="0" lang="en-US" altLang="ja-JP" sz="1200" dirty="0">
                <a:solidFill>
                  <a:schemeClr val="accent6"/>
                </a:solidFill>
                <a:latin typeface="BIZ UDPゴシック"/>
                <a:ea typeface="BIZ UDPゴシック"/>
                <a:cs typeface="Meiryo"/>
                <a:sym typeface="Meiryo"/>
              </a:endParaRPr>
            </a:p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　　</a:t>
              </a:r>
              <a:r>
                <a:rPr kumimoji="0" lang="en-US" altLang="ja-JP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※</a:t>
              </a: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データ移行やお客様の運用方法により導入かかる時間は異なります。</a:t>
              </a:r>
            </a:p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endParaRPr kumimoji="0" lang="en-US" altLang="ja-JP" sz="1200" dirty="0">
                <a:solidFill>
                  <a:schemeClr val="accent6"/>
                </a:solidFill>
                <a:latin typeface="BIZ UDPゴシック"/>
                <a:ea typeface="BIZ UDPゴシック"/>
                <a:cs typeface="Meiryo"/>
                <a:sym typeface="Meiryo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30C5238-39DD-F601-F2C0-9CB40073A47A}"/>
              </a:ext>
            </a:extLst>
          </p:cNvPr>
          <p:cNvGrpSpPr/>
          <p:nvPr/>
        </p:nvGrpSpPr>
        <p:grpSpPr>
          <a:xfrm>
            <a:off x="164468" y="2479937"/>
            <a:ext cx="7805681" cy="1104546"/>
            <a:chOff x="281573" y="4092486"/>
            <a:chExt cx="7805681" cy="1104546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830701DD-A872-ADA4-8BCA-B9F5964FBB11}"/>
                </a:ext>
              </a:extLst>
            </p:cNvPr>
            <p:cNvSpPr/>
            <p:nvPr/>
          </p:nvSpPr>
          <p:spPr>
            <a:xfrm>
              <a:off x="305889" y="4092486"/>
              <a:ext cx="7781365" cy="401200"/>
            </a:xfrm>
            <a:prstGeom prst="rect">
              <a:avLst/>
            </a:prstGeom>
            <a:solidFill>
              <a:srgbClr val="1E3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rIns="2925" rtlCol="0" anchor="ctr"/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kumimoji="0" lang="en-US" altLang="ja-JP" sz="1400" b="1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Q.</a:t>
              </a:r>
              <a:r>
                <a:rPr kumimoji="0" lang="ja-JP" altLang="en-US" sz="1400" b="1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</a:t>
              </a:r>
              <a:r>
                <a:rPr kumimoji="0" lang="ja-JP" altLang="en-US" sz="1400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データ移行作業や導入設定・指導を依頼できますか？</a:t>
              </a:r>
              <a:endParaRPr kumimoji="0" lang="en-US" altLang="ja-JP" sz="1400" dirty="0">
                <a:solidFill>
                  <a:schemeClr val="bg1"/>
                </a:solidFill>
                <a:latin typeface="BIZ UDPゴシック"/>
                <a:ea typeface="BIZ UDPゴシック"/>
                <a:cs typeface="Meiryo"/>
                <a:sym typeface="Meiryo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6A33AB1-284E-CD08-9135-88DDF155734C}"/>
                </a:ext>
              </a:extLst>
            </p:cNvPr>
            <p:cNvSpPr/>
            <p:nvPr/>
          </p:nvSpPr>
          <p:spPr>
            <a:xfrm>
              <a:off x="281573" y="4473116"/>
              <a:ext cx="7766396" cy="723916"/>
            </a:xfrm>
            <a:prstGeom prst="rect">
              <a:avLst/>
            </a:prstGeom>
          </p:spPr>
          <p:txBody>
            <a:bodyPr wrap="square" lIns="144000"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kumimoji="0" lang="en-US" altLang="ja-JP" sz="1200" b="1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A.</a:t>
              </a:r>
              <a:r>
                <a:rPr kumimoji="0" lang="ja-JP" altLang="en-US" sz="1200" b="1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</a:t>
              </a: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はい。ご依頼いただけます。○○システム専用の導入支援サービス（別途費用）をご用意しています。</a:t>
              </a:r>
            </a:p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　　短時間で習得いただけるように、 ○○システムに精通したインストラクターが指導を担当いたします。</a:t>
              </a:r>
            </a:p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endParaRPr kumimoji="0" lang="en-US" altLang="ja-JP" sz="1200" dirty="0">
                <a:solidFill>
                  <a:schemeClr val="accent6"/>
                </a:solidFill>
                <a:latin typeface="BIZ UDPゴシック"/>
                <a:ea typeface="BIZ UDPゴシック"/>
                <a:cs typeface="Meiryo"/>
                <a:sym typeface="Meiryo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FD17313-B018-C35E-C103-A90C1A748AE4}"/>
              </a:ext>
            </a:extLst>
          </p:cNvPr>
          <p:cNvGrpSpPr/>
          <p:nvPr/>
        </p:nvGrpSpPr>
        <p:grpSpPr>
          <a:xfrm>
            <a:off x="164468" y="3789040"/>
            <a:ext cx="7805681" cy="1104546"/>
            <a:chOff x="281573" y="4092486"/>
            <a:chExt cx="7805681" cy="1104546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4590410-5117-FE08-1F3A-559532D3AB8C}"/>
                </a:ext>
              </a:extLst>
            </p:cNvPr>
            <p:cNvSpPr/>
            <p:nvPr/>
          </p:nvSpPr>
          <p:spPr>
            <a:xfrm>
              <a:off x="305889" y="4092486"/>
              <a:ext cx="7781365" cy="401200"/>
            </a:xfrm>
            <a:prstGeom prst="rect">
              <a:avLst/>
            </a:prstGeom>
            <a:solidFill>
              <a:srgbClr val="1E3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rIns="2925" rtlCol="0" anchor="ctr"/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kumimoji="0" lang="en-US" altLang="ja-JP" sz="1400" b="1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Q.</a:t>
              </a:r>
              <a:r>
                <a:rPr kumimoji="0" lang="ja-JP" altLang="en-US" sz="1400" b="1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</a:t>
              </a:r>
              <a:r>
                <a:rPr kumimoji="0" lang="ja-JP" altLang="en-US" sz="1400" dirty="0">
                  <a:solidFill>
                    <a:schemeClr val="bg1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現在利用中の販売管理システムや会計システムと連携できますか？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C0AFD90-1E66-5B3C-460A-9590A228B3C1}"/>
                </a:ext>
              </a:extLst>
            </p:cNvPr>
            <p:cNvSpPr/>
            <p:nvPr/>
          </p:nvSpPr>
          <p:spPr>
            <a:xfrm>
              <a:off x="281573" y="4473116"/>
              <a:ext cx="7766396" cy="723916"/>
            </a:xfrm>
            <a:prstGeom prst="rect">
              <a:avLst/>
            </a:prstGeom>
          </p:spPr>
          <p:txBody>
            <a:bodyPr wrap="square" lIns="144000"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kumimoji="0" lang="en-US" altLang="ja-JP" sz="1200" b="1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A.</a:t>
              </a:r>
              <a:r>
                <a:rPr kumimoji="0" lang="ja-JP" altLang="en-US" sz="1200" b="1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</a:t>
              </a: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はい、できます。</a:t>
              </a:r>
              <a:b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</a:b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　　</a:t>
              </a:r>
              <a:r>
                <a:rPr kumimoji="0" lang="en-US" altLang="ja-JP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API </a:t>
              </a: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を利用し、他社システムやクラウドサービスとシームレスに連携することが可能です。</a:t>
              </a:r>
              <a:b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</a:br>
              <a:r>
                <a:rPr kumimoji="0" lang="ja-JP" altLang="en-US" sz="1200" dirty="0">
                  <a:solidFill>
                    <a:schemeClr val="accent6"/>
                  </a:solidFill>
                  <a:latin typeface="BIZ UDPゴシック"/>
                  <a:ea typeface="BIZ UDPゴシック"/>
                  <a:cs typeface="Meiryo"/>
                  <a:sym typeface="Meiryo"/>
                </a:rPr>
                <a:t>　　　もちろん、弊社システムとの連携の場合は、標準連携です。</a:t>
              </a:r>
              <a:endParaRPr kumimoji="0" lang="en-US" altLang="ja-JP" sz="1200" dirty="0">
                <a:solidFill>
                  <a:schemeClr val="accent6"/>
                </a:solidFill>
                <a:latin typeface="BIZ UDPゴシック"/>
                <a:ea typeface="BIZ UDPゴシック"/>
                <a:cs typeface="Meiryo"/>
                <a:sym typeface="Meiry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21239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11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1D2088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メイリオ</vt:lpstr>
      <vt:lpstr>Arial</vt:lpstr>
      <vt:lpstr>Calibri</vt:lpstr>
      <vt:lpstr>Times New Roman</vt:lpstr>
      <vt:lpstr>Wingdings</vt:lpstr>
      <vt:lpstr>PowerPoint Design</vt:lpstr>
      <vt:lpstr>Ｑ＆Ａ(お問い合わせ)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2024-11-20T09:39:51Z</dcterms:modified>
</cp:coreProperties>
</file>