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4"/>
  </p:notesMasterIdLst>
  <p:handoutMasterIdLst>
    <p:handoutMasterId r:id="rId5"/>
  </p:handoutMasterIdLst>
  <p:sldIdLst>
    <p:sldId id="507" r:id="rId2"/>
    <p:sldId id="508" r:id="rId3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DEEBF7"/>
    <a:srgbClr val="716F6E"/>
    <a:srgbClr val="1999CB"/>
    <a:srgbClr val="66994D"/>
    <a:srgbClr val="83B36B"/>
    <a:srgbClr val="A3CC8F"/>
    <a:srgbClr val="C7E6B8"/>
    <a:srgbClr val="EEFFE6"/>
    <a:srgbClr val="A5D4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5412" autoAdjust="0"/>
  </p:normalViewPr>
  <p:slideViewPr>
    <p:cSldViewPr>
      <p:cViewPr varScale="1">
        <p:scale>
          <a:sx n="95" d="100"/>
          <a:sy n="95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815F468-7335-415F-A1DE-D125D9652C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6153F7C-6DF3-401D-902C-08F8EEEF95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F4A04CE-587B-4180-987B-DC8B8B7ABEF7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24E433-3BFE-45BA-B12C-AC498B30C1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EA9983-9E8F-44C8-BC1E-DEDF53F63E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32E463-3770-4EA5-AE61-60099AEDF0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317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B9DF95-DFCB-4D5B-BDCD-7F240095CC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09D07A-DB10-4C47-9063-22FDF33644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CADF7C3-F44C-4FB7-9D27-078708706D5C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3E654E5D-7E87-47E8-87C3-1E2132A8B6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927D791-323E-46FB-9654-2C183E5CA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283B01-4EBD-473F-83FE-D57D4842D4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799716-1E7B-4189-83CD-B04557541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2AE6F40-6CDF-4314-B213-42C06207A8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4128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>
            <a:extLst>
              <a:ext uri="{FF2B5EF4-FFF2-40B4-BE49-F238E27FC236}">
                <a16:creationId xmlns:a16="http://schemas.microsoft.com/office/drawing/2014/main" id="{DF36DB11-8C24-4869-AD65-77492957F5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123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1AD6135F-1463-4D24-B548-2F0BD56A0EE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EC50F16B-E29A-4078-8984-5BDA33DDA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3CB54DA-4798-417E-A705-AC7946B76A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3DEAD81A-1AAB-4136-9011-A739FD74B8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408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81D6F8F-F9E8-4067-83F1-FCD00591319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BD79DA0A-E0E4-455F-AB7B-A6AAD8D8F7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A353268-0419-4EDF-87FB-4380C99707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043A30-B740-4560-9CE4-C1C6FFBD2D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508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4E6FF595-CAEA-4B9E-90F3-EA45FF798D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5E7B7C99-D653-4922-B722-4258F090DD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5A49E9A-CB1C-43F0-BEDE-0CE87E96FF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735DDDF-1298-471C-A1A1-0E6AB46677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6711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1129B74-56F9-44E2-95F6-1F47E31AF665}"/>
              </a:ext>
            </a:extLst>
          </p:cNvPr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eaLnBrk="1" fontAlgn="auto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16D0554C-F527-4BF4-9AFA-564541EEA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E1E689F0-A5F1-40C5-9806-86981EDC0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F1186EB-EAAF-40D6-A4D5-4925BF4292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65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541308D6-328D-4878-9610-4A3E1271568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0E8BCFCE-2879-45D1-9870-56BCE4CEE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4721017-DC4D-43E0-9759-73B39BD43D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9FCE0C88-D917-4C7B-8634-CF9103F6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535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40BEC8B-2C6A-49A9-8FF9-8DAADE7C8B26}"/>
              </a:ext>
            </a:extLst>
          </p:cNvPr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C68CBCA3-B172-4A5C-8467-B3BCB61A44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C327FC80-ABCA-4E9A-9F44-4DAC4BF455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D7FA2F-6E6C-45F2-8063-695C354E6CD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045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B143019-5BD5-4EAC-86EB-0F94238E2C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A1A12F6-FD36-4353-AC24-AB7541482753}"/>
              </a:ext>
            </a:extLst>
          </p:cNvPr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A5C9BF4D-89A3-483B-A771-594BBF7074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14BA7F-6189-45E1-9438-D4CEF37DF3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F10216C-145A-4B20-9DEF-64252E3C69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608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>
            <a:extLst>
              <a:ext uri="{FF2B5EF4-FFF2-40B4-BE49-F238E27FC236}">
                <a16:creationId xmlns:a16="http://schemas.microsoft.com/office/drawing/2014/main" id="{EA2D76B8-5136-40F7-B307-C4EFC63120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>
            <a:extLst>
              <a:ext uri="{FF2B5EF4-FFF2-40B4-BE49-F238E27FC236}">
                <a16:creationId xmlns:a16="http://schemas.microsoft.com/office/drawing/2014/main" id="{ECE4B5BB-FC2F-4160-9C06-C0D8F36D14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B2B3514-55DF-4DD1-91CB-1EC4B66D12E2}"/>
              </a:ext>
            </a:extLst>
          </p:cNvPr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F262216-0F02-4FCA-8CD0-7058842C95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05027CB-9894-44D9-8399-40683016DF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9D7ABA31-E0FE-406D-BE03-6EDC76D3E875}"/>
              </a:ext>
            </a:extLst>
          </p:cNvPr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>
            <a:extLst>
              <a:ext uri="{FF2B5EF4-FFF2-40B4-BE49-F238E27FC236}">
                <a16:creationId xmlns:a16="http://schemas.microsoft.com/office/drawing/2014/main" id="{A8B07339-0919-40B6-8AC8-3209066F6A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8750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5BAD886-17C8-496B-A83F-EE5D1F7CB99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3BED89-F311-45F8-8F79-C4E759544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F031F70-C732-4F67-9A53-87CF67476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3">
            <a:extLst>
              <a:ext uri="{FF2B5EF4-FFF2-40B4-BE49-F238E27FC236}">
                <a16:creationId xmlns:a16="http://schemas.microsoft.com/office/drawing/2014/main" id="{589559B8-7152-4C78-932B-38251AAD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4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2FF6F0D-A616-4D78-8A70-BB9C9F888E6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2407716F-E75B-49D6-86E0-2A88D3FD706C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5DFCA80D-7751-4841-9FD8-6E2D9CA371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B339C219-6D11-4C3A-8F66-DE299252DA3E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33130B4-9C0F-457A-AFBA-6D5ECED61F7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>
            <a:extLst>
              <a:ext uri="{FF2B5EF4-FFF2-40B4-BE49-F238E27FC236}">
                <a16:creationId xmlns:a16="http://schemas.microsoft.com/office/drawing/2014/main" id="{5B0F9445-515A-4CD8-AA4A-9E92ECB2A4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819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B2379517-010D-4E0C-B678-99AFEFBFC2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A4F4071B-6479-4CB0-9982-7786AB1498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12173E90-A9F0-4C19-9379-73466B287D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B35914-E169-4A26-803D-262CBB80E5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6D7B60F-C6D1-4EC7-879C-7ADCF55A50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413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7C474C4-AC37-4733-984A-48B07F6984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19BC0C-242D-4FB0-B26F-5FC747A996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DB947BB6-9AE7-4B96-A91A-EAF922EABE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50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F18589A6-8267-4833-A2FD-31751F91546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63E0A102-8A4E-4522-A694-DA310C1B3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  <p:sldLayoutId id="2147484073" r:id="rId12"/>
    <p:sldLayoutId id="214748407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42911DA4-1EB9-44E7-9321-B7152A22C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Ｑ＆Ａ</a:t>
            </a:r>
            <a:r>
              <a:rPr lang="en-US" altLang="ja-JP" dirty="0"/>
              <a:t>(</a:t>
            </a:r>
            <a:r>
              <a:rPr lang="ja-JP" altLang="en-US" dirty="0"/>
              <a:t>お問い合わせ</a:t>
            </a:r>
            <a:r>
              <a:rPr lang="en-US" altLang="ja-JP" dirty="0"/>
              <a:t>)</a:t>
            </a:r>
            <a:endParaRPr lang="ja-JP" altLang="en-US" dirty="0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2987683C-ECA0-7DFC-8857-2CFF2517A3FF}"/>
              </a:ext>
            </a:extLst>
          </p:cNvPr>
          <p:cNvGrpSpPr/>
          <p:nvPr/>
        </p:nvGrpSpPr>
        <p:grpSpPr>
          <a:xfrm>
            <a:off x="1416050" y="818607"/>
            <a:ext cx="8892418" cy="1271787"/>
            <a:chOff x="273050" y="818606"/>
            <a:chExt cx="8892418" cy="1271787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0569820-9533-B93E-E345-E1A63388CA90}"/>
                </a:ext>
              </a:extLst>
            </p:cNvPr>
            <p:cNvSpPr/>
            <p:nvPr/>
          </p:nvSpPr>
          <p:spPr bwMode="auto">
            <a:xfrm>
              <a:off x="273050" y="1359240"/>
              <a:ext cx="8892418" cy="320088"/>
            </a:xfrm>
            <a:prstGeom prst="rect">
              <a:avLst/>
            </a:prstGeom>
            <a:solidFill>
              <a:srgbClr val="DEEBF7"/>
            </a:solidFill>
            <a:ln>
              <a:noFill/>
            </a:ln>
            <a:effectLst/>
          </p:spPr>
          <p:txBody>
            <a:bodyPr lIns="0" tIns="0" rIns="0" bIns="0" rtlCol="0" anchor="ctr">
              <a:spAutoFit/>
            </a:bodyPr>
            <a:lstStyle/>
            <a:p>
              <a:pPr algn="just">
                <a:lnSpc>
                  <a:spcPct val="140000"/>
                </a:lnSpc>
                <a:spcAft>
                  <a:spcPts val="600"/>
                </a:spcAft>
              </a:pPr>
              <a:endParaRPr lang="ja-JP" altLang="en-US" sz="16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FA0CB57-4E4B-E04E-C9DE-788133FEC4B3}"/>
                </a:ext>
              </a:extLst>
            </p:cNvPr>
            <p:cNvSpPr txBox="1"/>
            <p:nvPr/>
          </p:nvSpPr>
          <p:spPr>
            <a:xfrm>
              <a:off x="1280592" y="937227"/>
              <a:ext cx="5109091" cy="33855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ja-JP" altLang="en-US" sz="1600" b="1" kern="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導入から稼働までにどのくらい時間がかかりますか？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D1EFA2A-4040-ADC6-981B-6BDEAE7A106A}"/>
                </a:ext>
              </a:extLst>
            </p:cNvPr>
            <p:cNvSpPr txBox="1"/>
            <p:nvPr/>
          </p:nvSpPr>
          <p:spPr>
            <a:xfrm>
              <a:off x="1280592" y="1505618"/>
              <a:ext cx="675056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ja-JP" altLang="en-US" sz="160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○○システムは、導入してから約</a:t>
              </a:r>
              <a:r>
                <a:rPr lang="en-US" altLang="ja-JP" sz="160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3 </a:t>
              </a:r>
              <a:r>
                <a:rPr lang="ja-JP" altLang="en-US" sz="160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か月 で稼働できます。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altLang="ja-JP" sz="160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※</a:t>
              </a:r>
              <a:r>
                <a:rPr lang="ja-JP" altLang="en-US" sz="160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データ移行やお客様の運用方法により導入かかる時間は異なります。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CE8DB37E-FE0B-CF60-9976-B78E3BF88B29}"/>
                </a:ext>
              </a:extLst>
            </p:cNvPr>
            <p:cNvSpPr txBox="1"/>
            <p:nvPr/>
          </p:nvSpPr>
          <p:spPr>
            <a:xfrm>
              <a:off x="452499" y="818606"/>
              <a:ext cx="6815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800" dirty="0">
                  <a:solidFill>
                    <a:srgbClr val="1999CB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Q1</a:t>
              </a:r>
              <a:endParaRPr lang="ja-JP" altLang="en-US" sz="2800" dirty="0">
                <a:solidFill>
                  <a:srgbClr val="1999CB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FC6D454E-1BF5-1F05-04DC-E733700DCDE1}"/>
                </a:ext>
              </a:extLst>
            </p:cNvPr>
            <p:cNvCxnSpPr/>
            <p:nvPr/>
          </p:nvCxnSpPr>
          <p:spPr>
            <a:xfrm>
              <a:off x="1388604" y="1318854"/>
              <a:ext cx="7200800" cy="0"/>
            </a:xfrm>
            <a:prstGeom prst="line">
              <a:avLst/>
            </a:prstGeom>
            <a:ln w="15875">
              <a:solidFill>
                <a:srgbClr val="716F6E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B55EC1F0-771A-D4A0-EAEE-F43B0B11B5E3}"/>
              </a:ext>
            </a:extLst>
          </p:cNvPr>
          <p:cNvGrpSpPr/>
          <p:nvPr/>
        </p:nvGrpSpPr>
        <p:grpSpPr>
          <a:xfrm>
            <a:off x="1416050" y="2454859"/>
            <a:ext cx="8892418" cy="1872134"/>
            <a:chOff x="277523" y="2536479"/>
            <a:chExt cx="8892418" cy="1872134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ACF281A7-F0C7-243C-71A9-1F4071DF0E3E}"/>
                </a:ext>
              </a:extLst>
            </p:cNvPr>
            <p:cNvSpPr/>
            <p:nvPr/>
          </p:nvSpPr>
          <p:spPr bwMode="auto">
            <a:xfrm>
              <a:off x="277523" y="2566314"/>
              <a:ext cx="8892418" cy="1842299"/>
            </a:xfrm>
            <a:prstGeom prst="rect">
              <a:avLst/>
            </a:prstGeom>
            <a:solidFill>
              <a:srgbClr val="DEEBF7"/>
            </a:solidFill>
            <a:ln>
              <a:noFill/>
            </a:ln>
            <a:effectLst/>
          </p:spPr>
          <p:txBody>
            <a:bodyPr lIns="0" tIns="0" rIns="0" bIns="0" rtlCol="0" anchor="ctr">
              <a:noAutofit/>
            </a:bodyPr>
            <a:lstStyle/>
            <a:p>
              <a:pPr algn="just">
                <a:lnSpc>
                  <a:spcPct val="140000"/>
                </a:lnSpc>
                <a:spcAft>
                  <a:spcPts val="600"/>
                </a:spcAft>
              </a:pPr>
              <a:endParaRPr lang="ja-JP" altLang="en-US" sz="16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3D470B6F-8928-7F14-06C2-F9E24FD580F9}"/>
                </a:ext>
              </a:extLst>
            </p:cNvPr>
            <p:cNvSpPr txBox="1"/>
            <p:nvPr/>
          </p:nvSpPr>
          <p:spPr>
            <a:xfrm>
              <a:off x="1280592" y="2676752"/>
              <a:ext cx="5109091" cy="32008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defTabSz="685800" eaLnBrk="1" fontAlgn="auto" hangingPunct="1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EA0000"/>
                </a:buClr>
                <a:buSzPct val="130000"/>
                <a:defRPr/>
              </a:pPr>
              <a:r>
                <a:rPr kumimoji="0" lang="ja-JP" altLang="en-US" sz="1600" b="1" kern="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データ移行作業や導入設定・指導を依頼できますか？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83A9A2A-7730-A832-C694-3E9B800917FE}"/>
                </a:ext>
              </a:extLst>
            </p:cNvPr>
            <p:cNvSpPr txBox="1"/>
            <p:nvPr/>
          </p:nvSpPr>
          <p:spPr>
            <a:xfrm>
              <a:off x="1280592" y="3189069"/>
              <a:ext cx="7496696" cy="10874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 eaLnBrk="1" fontAlgn="auto" hangingPunct="1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EA0000"/>
                </a:buClr>
                <a:buSzPct val="130000"/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はい。ご依頼いただけます。○○システム専用の導入支援サービス（別途費用）をご用意しています。</a:t>
              </a:r>
            </a:p>
            <a:p>
              <a:pPr defTabSz="685800" eaLnBrk="1" fontAlgn="auto" hangingPunct="1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EA0000"/>
                </a:buClr>
                <a:buSzPct val="130000"/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短時間で習得いただけるように、 ○○システムに精通したインストラクターが指導を担当いたします。</a:t>
              </a:r>
              <a:endParaRPr kumimoji="0" lang="en-US" altLang="ja-JP" sz="1600" kern="0" dirty="0">
                <a:solidFill>
                  <a:prstClr val="black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310010F7-7E98-514C-1714-FBB137DE0397}"/>
                </a:ext>
              </a:extLst>
            </p:cNvPr>
            <p:cNvSpPr txBox="1"/>
            <p:nvPr/>
          </p:nvSpPr>
          <p:spPr>
            <a:xfrm>
              <a:off x="452499" y="2536479"/>
              <a:ext cx="6815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800" dirty="0">
                  <a:solidFill>
                    <a:srgbClr val="1999CB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Q2</a:t>
              </a:r>
              <a:endParaRPr lang="ja-JP" altLang="en-US" sz="2800" dirty="0">
                <a:solidFill>
                  <a:srgbClr val="1999CB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8112E169-9A31-96E5-EC7B-0DDD40F2232E}"/>
                </a:ext>
              </a:extLst>
            </p:cNvPr>
            <p:cNvCxnSpPr/>
            <p:nvPr/>
          </p:nvCxnSpPr>
          <p:spPr>
            <a:xfrm>
              <a:off x="1370856" y="3068960"/>
              <a:ext cx="7200800" cy="0"/>
            </a:xfrm>
            <a:prstGeom prst="line">
              <a:avLst/>
            </a:prstGeom>
            <a:ln w="15875">
              <a:solidFill>
                <a:srgbClr val="716F6E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A879283E-E388-9949-72CA-FC4C7116900A}"/>
              </a:ext>
            </a:extLst>
          </p:cNvPr>
          <p:cNvGrpSpPr/>
          <p:nvPr/>
        </p:nvGrpSpPr>
        <p:grpSpPr>
          <a:xfrm>
            <a:off x="1416050" y="4509121"/>
            <a:ext cx="8892418" cy="1916531"/>
            <a:chOff x="278782" y="4509120"/>
            <a:chExt cx="8892418" cy="1916531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898BC8A5-4D6E-A50A-AAFE-2E2ED597BC75}"/>
                </a:ext>
              </a:extLst>
            </p:cNvPr>
            <p:cNvSpPr/>
            <p:nvPr/>
          </p:nvSpPr>
          <p:spPr bwMode="auto">
            <a:xfrm>
              <a:off x="278782" y="4549788"/>
              <a:ext cx="8892418" cy="1875863"/>
            </a:xfrm>
            <a:prstGeom prst="rect">
              <a:avLst/>
            </a:prstGeom>
            <a:solidFill>
              <a:srgbClr val="DEEBF7"/>
            </a:solidFill>
            <a:ln>
              <a:noFill/>
            </a:ln>
            <a:effectLst/>
          </p:spPr>
          <p:txBody>
            <a:bodyPr lIns="0" tIns="0" rIns="0" bIns="0" rtlCol="0" anchor="ctr">
              <a:noAutofit/>
            </a:bodyPr>
            <a:lstStyle/>
            <a:p>
              <a:pPr algn="just">
                <a:lnSpc>
                  <a:spcPct val="140000"/>
                </a:lnSpc>
                <a:spcAft>
                  <a:spcPts val="600"/>
                </a:spcAft>
              </a:pPr>
              <a:endParaRPr lang="ja-JP" altLang="en-US" sz="1600" dirty="0">
                <a:solidFill>
                  <a:srgbClr val="4D4D4D"/>
                </a:solidFill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57F6948-659F-4942-920A-8038B2A7B116}"/>
                </a:ext>
              </a:extLst>
            </p:cNvPr>
            <p:cNvSpPr txBox="1"/>
            <p:nvPr/>
          </p:nvSpPr>
          <p:spPr>
            <a:xfrm>
              <a:off x="1280592" y="4626365"/>
              <a:ext cx="6340197" cy="33855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ja-JP" altLang="en-US" sz="1600" b="1" kern="0" dirty="0">
                  <a:solidFill>
                    <a:prstClr val="black"/>
                  </a:solidFill>
                  <a:ea typeface="メイリオ" panose="020B0604030504040204" pitchFamily="50" charset="-128"/>
                </a:rPr>
                <a:t>現在利用中の販売管理システムや会計システムと連携できますか？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47832AD-9709-D09D-A164-5C2263088E9E}"/>
                </a:ext>
              </a:extLst>
            </p:cNvPr>
            <p:cNvSpPr txBox="1"/>
            <p:nvPr/>
          </p:nvSpPr>
          <p:spPr>
            <a:xfrm>
              <a:off x="1280593" y="5138705"/>
              <a:ext cx="7640712" cy="119006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685800" eaLnBrk="1" fontAlgn="auto" hangingPunct="1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EA0000"/>
                </a:buClr>
                <a:buSzPct val="130000"/>
                <a:defRPr/>
              </a:pPr>
              <a:r>
                <a:rPr kumimoji="0" lang="ja-JP" altLang="en-US" sz="1600" kern="0" dirty="0">
                  <a:solidFill>
                    <a:srgbClr val="000000"/>
                  </a:solidFill>
                  <a:ea typeface="メイリオ" panose="020B0604030504040204" pitchFamily="50" charset="-128"/>
                </a:rPr>
                <a:t>はい、できます。</a:t>
              </a:r>
            </a:p>
            <a:p>
              <a:pPr defTabSz="685800" eaLnBrk="1" fontAlgn="auto" hangingPunct="1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EA0000"/>
                </a:buClr>
                <a:buSzPct val="130000"/>
                <a:defRPr/>
              </a:pPr>
              <a:r>
                <a:rPr kumimoji="0" lang="en-US" altLang="ja-JP" sz="1600" kern="0" dirty="0">
                  <a:solidFill>
                    <a:srgbClr val="000000"/>
                  </a:solidFill>
                  <a:ea typeface="メイリオ" panose="020B0604030504040204" pitchFamily="50" charset="-128"/>
                </a:rPr>
                <a:t>API </a:t>
              </a:r>
              <a:r>
                <a:rPr kumimoji="0" lang="ja-JP" altLang="en-US" sz="1600" kern="0" dirty="0">
                  <a:solidFill>
                    <a:srgbClr val="000000"/>
                  </a:solidFill>
                  <a:ea typeface="メイリオ" panose="020B0604030504040204" pitchFamily="50" charset="-128"/>
                </a:rPr>
                <a:t>を利用し、他社システムやクラウドサービスとシームレスに連携することが可能です。</a:t>
              </a:r>
            </a:p>
            <a:p>
              <a:pPr defTabSz="685800" eaLnBrk="1" fontAlgn="auto" hangingPunct="1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rgbClr val="EA0000"/>
                </a:buClr>
                <a:buSzPct val="130000"/>
                <a:defRPr/>
              </a:pPr>
              <a:r>
                <a:rPr kumimoji="0" lang="ja-JP" altLang="en-US" sz="1600" kern="0" dirty="0">
                  <a:solidFill>
                    <a:srgbClr val="000000"/>
                  </a:solidFill>
                  <a:ea typeface="メイリオ" panose="020B0604030504040204" pitchFamily="50" charset="-128"/>
                </a:rPr>
                <a:t>もちろん、弊社システムとの連携の場合は、標準連携です。</a:t>
              </a:r>
              <a:endParaRPr kumimoji="0" lang="en-US" altLang="ja-JP" sz="1600" kern="0" dirty="0">
                <a:solidFill>
                  <a:srgbClr val="000000"/>
                </a:solidFill>
                <a:ea typeface="メイリオ" panose="020B0604030504040204" pitchFamily="50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73FD1A37-0324-CD1A-36BB-7916A92DF3ED}"/>
                </a:ext>
              </a:extLst>
            </p:cNvPr>
            <p:cNvSpPr txBox="1"/>
            <p:nvPr/>
          </p:nvSpPr>
          <p:spPr>
            <a:xfrm>
              <a:off x="452499" y="4509120"/>
              <a:ext cx="6815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800" dirty="0">
                  <a:solidFill>
                    <a:srgbClr val="1999CB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Q3</a:t>
              </a:r>
              <a:endParaRPr lang="ja-JP" altLang="en-US" sz="2800" dirty="0">
                <a:solidFill>
                  <a:srgbClr val="1999CB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6F105B06-EC95-B800-4A57-5B44691CDF10}"/>
                </a:ext>
              </a:extLst>
            </p:cNvPr>
            <p:cNvCxnSpPr/>
            <p:nvPr/>
          </p:nvCxnSpPr>
          <p:spPr>
            <a:xfrm>
              <a:off x="1388604" y="4997529"/>
              <a:ext cx="7200800" cy="0"/>
            </a:xfrm>
            <a:prstGeom prst="line">
              <a:avLst/>
            </a:prstGeom>
            <a:ln w="15875">
              <a:solidFill>
                <a:srgbClr val="716F6E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42911DA4-1EB9-44E7-9321-B7152A22C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Ｑ＆Ａ</a:t>
            </a:r>
            <a:r>
              <a:rPr lang="en-US" altLang="ja-JP" dirty="0"/>
              <a:t>(</a:t>
            </a:r>
            <a:r>
              <a:rPr lang="ja-JP" altLang="en-US" dirty="0"/>
              <a:t>お問い合わせ</a:t>
            </a:r>
            <a:r>
              <a:rPr lang="en-US" altLang="ja-JP" dirty="0"/>
              <a:t>)</a:t>
            </a:r>
            <a:endParaRPr lang="ja-JP" altLang="en-US" dirty="0"/>
          </a:p>
        </p:txBody>
      </p:sp>
      <p:sp>
        <p:nvSpPr>
          <p:cNvPr id="13" name="正方形/長方形 88"/>
          <p:cNvSpPr>
            <a:spLocks noChangeArrowheads="1"/>
          </p:cNvSpPr>
          <p:nvPr/>
        </p:nvSpPr>
        <p:spPr bwMode="auto">
          <a:xfrm>
            <a:off x="1271589" y="6335714"/>
            <a:ext cx="9685337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r" eaLnBrk="1" hangingPunct="1"/>
            <a:r>
              <a:rPr lang="ja-JP" altLang="en-US" sz="1000" dirty="0">
                <a:ea typeface="メイリオ" pitchFamily="50" charset="-128"/>
              </a:rPr>
              <a:t>「ひらめきとアイデアがあふれ出す　ビジネスフレームワーク実践ワーク」から引用 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12621FC-78DE-F848-554C-42AFB6695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256" y="1763344"/>
            <a:ext cx="9906000" cy="494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21239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179</Words>
  <Application>Microsoft Office PowerPoint</Application>
  <PresentationFormat>ユーザー設定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メイリオ</vt:lpstr>
      <vt:lpstr>Arial</vt:lpstr>
      <vt:lpstr>Calibri</vt:lpstr>
      <vt:lpstr>Times New Roman</vt:lpstr>
      <vt:lpstr>Wingdings</vt:lpstr>
      <vt:lpstr>PowerPoint Design</vt:lpstr>
      <vt:lpstr>Ｑ＆Ａ(お問い合わせ)</vt:lpstr>
      <vt:lpstr>Ｑ＆Ａ(お問い合わせ)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2026-03-20T22:14:52Z</dcterms:modified>
</cp:coreProperties>
</file>