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58" r:id="rId1"/>
  </p:sldMasterIdLst>
  <p:notesMasterIdLst>
    <p:notesMasterId r:id="rId3"/>
  </p:notesMasterIdLst>
  <p:handoutMasterIdLst>
    <p:handoutMasterId r:id="rId4"/>
  </p:handoutMasterIdLst>
  <p:sldIdLst>
    <p:sldId id="507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メイリオ" panose="020B0604030504040204" pitchFamily="50" charset="-128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185" userDrawn="1">
          <p15:clr>
            <a:srgbClr val="A4A3A4"/>
          </p15:clr>
        </p15:guide>
        <p15:guide id="3" orient="horz" pos="3135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391" userDrawn="1">
          <p15:clr>
            <a:srgbClr val="A4A3A4"/>
          </p15:clr>
        </p15:guide>
        <p15:guide id="6" pos="630" userDrawn="1">
          <p15:clr>
            <a:srgbClr val="A4A3A4"/>
          </p15:clr>
        </p15:guide>
        <p15:guide id="7" pos="7050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2640" userDrawn="1">
          <p15:clr>
            <a:srgbClr val="A4A3A4"/>
          </p15:clr>
        </p15:guide>
        <p15:guide id="10" pos="50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2088"/>
    <a:srgbClr val="66994D"/>
    <a:srgbClr val="83B36B"/>
    <a:srgbClr val="A3CC8F"/>
    <a:srgbClr val="C7E6B8"/>
    <a:srgbClr val="EEFFE6"/>
    <a:srgbClr val="A5D4AD"/>
    <a:srgbClr val="E8AB51"/>
    <a:srgbClr val="E8AC51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2" autoAdjust="0"/>
    <p:restoredTop sz="95412" autoAdjust="0"/>
  </p:normalViewPr>
  <p:slideViewPr>
    <p:cSldViewPr>
      <p:cViewPr varScale="1">
        <p:scale>
          <a:sx n="95" d="100"/>
          <a:sy n="95" d="100"/>
        </p:scale>
        <p:origin x="66" y="66"/>
      </p:cViewPr>
      <p:guideLst>
        <p:guide orient="horz" pos="2160"/>
        <p:guide orient="horz" pos="1185"/>
        <p:guide orient="horz" pos="3135"/>
        <p:guide orient="horz" pos="3974"/>
        <p:guide orient="horz" pos="391"/>
        <p:guide pos="630"/>
        <p:guide pos="7050"/>
        <p:guide pos="3840"/>
        <p:guide pos="2640"/>
        <p:guide pos="5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654" y="-10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6815F468-7335-415F-A1DE-D125D9652C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6153F7C-6DF3-401D-902C-08F8EEEF95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F4A04CE-587B-4180-987B-DC8B8B7ABEF7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924E433-3BFE-45BA-B12C-AC498B30C1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5EA9983-9E8F-44C8-BC1E-DEDF53F63EF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F32E463-3770-4EA5-AE61-60099AEDF07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2317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1CB9DF95-DFCB-4D5B-BDCD-7F240095CC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D09D07A-DB10-4C47-9063-22FDF33644F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CADF7C3-F44C-4FB7-9D27-078708706D5C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3E654E5D-7E87-47E8-87C3-1E2132A8B6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A927D791-323E-46FB-9654-2C183E5CA5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8283B01-4EBD-473F-83FE-D57D4842D40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799716-1E7B-4189-83CD-B04557541B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2AE6F40-6CDF-4314-B213-42C06207A8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41289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 Banner">
            <a:extLst>
              <a:ext uri="{FF2B5EF4-FFF2-40B4-BE49-F238E27FC236}">
                <a16:creationId xmlns:a16="http://schemas.microsoft.com/office/drawing/2014/main" id="{EA2D76B8-5136-40F7-B307-C4EFC631203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53200"/>
            <a:ext cx="12192000" cy="306388"/>
          </a:xfrm>
          <a:prstGeom prst="rect">
            <a:avLst/>
          </a:prstGeom>
          <a:solidFill>
            <a:srgbClr val="1D2088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AC Banner">
            <a:extLst>
              <a:ext uri="{FF2B5EF4-FFF2-40B4-BE49-F238E27FC236}">
                <a16:creationId xmlns:a16="http://schemas.microsoft.com/office/drawing/2014/main" id="{ECE4B5BB-FC2F-4160-9C06-C0D8F36D14C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"/>
            <a:ext cx="12192000" cy="620713"/>
          </a:xfrm>
          <a:prstGeom prst="rect">
            <a:avLst/>
          </a:prstGeom>
          <a:solidFill>
            <a:srgbClr val="1D2088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latin typeface="Times New Roman" pitchFamily="18" charset="0"/>
            </a:endParaRPr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BB2B3514-55DF-4DD1-91CB-1EC4B66D12E2}"/>
              </a:ext>
            </a:extLst>
          </p:cNvPr>
          <p:cNvSpPr>
            <a:spLocks noChangeShapeType="1"/>
          </p:cNvSpPr>
          <p:nvPr userDrawn="1"/>
        </p:nvSpPr>
        <p:spPr bwMode="gray">
          <a:xfrm>
            <a:off x="0" y="620713"/>
            <a:ext cx="12192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8F262216-0F02-4FCA-8CD0-7058842C955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519520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505027CB-9894-44D9-8399-40683016DF0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369458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8" name="スライド番号プレースホルダー 5">
            <a:extLst>
              <a:ext uri="{FF2B5EF4-FFF2-40B4-BE49-F238E27FC236}">
                <a16:creationId xmlns:a16="http://schemas.microsoft.com/office/drawing/2014/main" id="{9D7ABA31-E0FE-406D-BE03-6EDC76D3E875}"/>
              </a:ext>
            </a:extLst>
          </p:cNvPr>
          <p:cNvSpPr txBox="1">
            <a:spLocks/>
          </p:cNvSpPr>
          <p:nvPr userDrawn="1"/>
        </p:nvSpPr>
        <p:spPr>
          <a:xfrm>
            <a:off x="5564555" y="6556376"/>
            <a:ext cx="6469185" cy="25717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000" b="1" kern="12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000" b="0" dirty="0">
                <a:solidFill>
                  <a:schemeClr val="bg1"/>
                </a:solidFill>
              </a:rPr>
              <a:t>Copyright © 2015-2016 </a:t>
            </a:r>
            <a:r>
              <a:rPr lang="ja-JP" altLang="en-US" sz="1000" b="0" dirty="0">
                <a:solidFill>
                  <a:schemeClr val="bg1"/>
                </a:solidFill>
              </a:rPr>
              <a:t>企画書・提案書テンプレートの作り方 </a:t>
            </a:r>
            <a:r>
              <a:rPr lang="en-US" altLang="ja-JP" sz="1000" b="0" dirty="0">
                <a:solidFill>
                  <a:schemeClr val="bg1"/>
                </a:solidFill>
              </a:rPr>
              <a:t>All Rights Reserved.</a:t>
            </a:r>
            <a:endParaRPr lang="ja-JP" altLang="en-US" sz="1000" dirty="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9" name="フッター プレースホルダー 3">
            <a:extLst>
              <a:ext uri="{FF2B5EF4-FFF2-40B4-BE49-F238E27FC236}">
                <a16:creationId xmlns:a16="http://schemas.microsoft.com/office/drawing/2014/main" id="{A8B07339-0919-40B6-8AC8-3209066F6A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8750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F18589A6-8267-4833-A2FD-31751F91546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36062" y="152401"/>
            <a:ext cx="1151987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6" name="フッター プレースホルダー 3">
            <a:extLst>
              <a:ext uri="{FF2B5EF4-FFF2-40B4-BE49-F238E27FC236}">
                <a16:creationId xmlns:a16="http://schemas.microsoft.com/office/drawing/2014/main" id="{63E0A102-8A4E-4522-A694-DA310C1B3B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3324" y="6575426"/>
            <a:ext cx="779585" cy="201613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6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1">
            <a:extLst>
              <a:ext uri="{FF2B5EF4-FFF2-40B4-BE49-F238E27FC236}">
                <a16:creationId xmlns:a16="http://schemas.microsoft.com/office/drawing/2014/main" id="{42911DA4-1EB9-44E7-9321-B7152A22C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/>
              <a:t>Ｑ＆Ａ</a:t>
            </a:r>
            <a:r>
              <a:rPr lang="en-US" altLang="ja-JP" dirty="0"/>
              <a:t>(</a:t>
            </a:r>
            <a:r>
              <a:rPr lang="ja-JP" altLang="en-US" dirty="0"/>
              <a:t>お問い合わせ</a:t>
            </a:r>
            <a:r>
              <a:rPr lang="en-US" altLang="ja-JP" dirty="0"/>
              <a:t>)</a:t>
            </a:r>
            <a:endParaRPr lang="ja-JP" altLang="en-US" dirty="0"/>
          </a:p>
        </p:txBody>
      </p:sp>
      <p:sp>
        <p:nvSpPr>
          <p:cNvPr id="3" name="フローチャート: 手作業 2"/>
          <p:cNvSpPr/>
          <p:nvPr/>
        </p:nvSpPr>
        <p:spPr bwMode="auto">
          <a:xfrm>
            <a:off x="1379476" y="3412972"/>
            <a:ext cx="1944216" cy="320088"/>
          </a:xfrm>
          <a:prstGeom prst="flowChartManualOperation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rtlCol="0" anchor="ctr">
            <a:spAutoFit/>
          </a:bodyPr>
          <a:lstStyle/>
          <a:p>
            <a:pPr algn="just">
              <a:lnSpc>
                <a:spcPct val="140000"/>
              </a:lnSpc>
              <a:spcAft>
                <a:spcPts val="600"/>
              </a:spcAft>
            </a:pPr>
            <a:endParaRPr lang="ja-JP" altLang="en-US" sz="16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7439" name="楕円 17438">
            <a:extLst>
              <a:ext uri="{FF2B5EF4-FFF2-40B4-BE49-F238E27FC236}">
                <a16:creationId xmlns:a16="http://schemas.microsoft.com/office/drawing/2014/main" id="{6DAE37BB-099A-958B-2EE4-1362DA615EA5}"/>
              </a:ext>
            </a:extLst>
          </p:cNvPr>
          <p:cNvSpPr/>
          <p:nvPr/>
        </p:nvSpPr>
        <p:spPr>
          <a:xfrm>
            <a:off x="1698911" y="999722"/>
            <a:ext cx="540000" cy="540000"/>
          </a:xfrm>
          <a:prstGeom prst="ellipse">
            <a:avLst/>
          </a:prstGeom>
          <a:solidFill>
            <a:srgbClr val="1D2088"/>
          </a:solidFill>
          <a:ln w="25400" cap="flat" cmpd="sng" algn="ctr">
            <a:noFill/>
            <a:prstDash val="solid"/>
          </a:ln>
          <a:effectLst/>
        </p:spPr>
        <p:txBody>
          <a:bodyPr lIns="3600" rIns="3600"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1400" kern="0" dirty="0">
                <a:solidFill>
                  <a:prstClr val="white"/>
                </a:solidFill>
                <a:latin typeface="Segoe UI"/>
                <a:ea typeface="メイリオ"/>
              </a:rPr>
              <a:t>Q</a:t>
            </a:r>
            <a:endParaRPr kumimoji="0" lang="ja-JP" altLang="en-US" sz="1400" kern="0" dirty="0">
              <a:solidFill>
                <a:prstClr val="white"/>
              </a:solidFill>
              <a:latin typeface="Segoe UI"/>
              <a:ea typeface="メイリオ"/>
            </a:endParaRPr>
          </a:p>
        </p:txBody>
      </p:sp>
      <p:sp>
        <p:nvSpPr>
          <p:cNvPr id="17440" name="楕円 17439">
            <a:extLst>
              <a:ext uri="{FF2B5EF4-FFF2-40B4-BE49-F238E27FC236}">
                <a16:creationId xmlns:a16="http://schemas.microsoft.com/office/drawing/2014/main" id="{F69415E8-8B5F-96C8-4721-BFC892DC30D6}"/>
              </a:ext>
            </a:extLst>
          </p:cNvPr>
          <p:cNvSpPr/>
          <p:nvPr/>
        </p:nvSpPr>
        <p:spPr>
          <a:xfrm>
            <a:off x="1698911" y="1668836"/>
            <a:ext cx="540000" cy="540000"/>
          </a:xfrm>
          <a:prstGeom prst="ellipse">
            <a:avLst/>
          </a:prstGeom>
          <a:solidFill>
            <a:srgbClr val="EB2F06"/>
          </a:solidFill>
          <a:ln w="25400" cap="flat" cmpd="sng" algn="ctr">
            <a:noFill/>
            <a:prstDash val="solid"/>
          </a:ln>
          <a:effectLst/>
        </p:spPr>
        <p:txBody>
          <a:bodyPr lIns="3600" rIns="3600"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1400" kern="0" dirty="0">
                <a:solidFill>
                  <a:prstClr val="white"/>
                </a:solidFill>
                <a:latin typeface="Segoe UI"/>
                <a:ea typeface="メイリオ"/>
              </a:rPr>
              <a:t>A</a:t>
            </a:r>
            <a:endParaRPr kumimoji="0" lang="ja-JP" altLang="en-US" sz="1400" kern="0" dirty="0">
              <a:solidFill>
                <a:prstClr val="white"/>
              </a:solidFill>
              <a:latin typeface="Segoe UI"/>
              <a:ea typeface="メイリオ"/>
            </a:endParaRPr>
          </a:p>
        </p:txBody>
      </p:sp>
      <p:sp>
        <p:nvSpPr>
          <p:cNvPr id="17441" name="テキスト ボックス 17440">
            <a:extLst>
              <a:ext uri="{FF2B5EF4-FFF2-40B4-BE49-F238E27FC236}">
                <a16:creationId xmlns:a16="http://schemas.microsoft.com/office/drawing/2014/main" id="{301F4BCB-83F2-8DA6-A809-4682C0E0D97B}"/>
              </a:ext>
            </a:extLst>
          </p:cNvPr>
          <p:cNvSpPr txBox="1"/>
          <p:nvPr/>
        </p:nvSpPr>
        <p:spPr>
          <a:xfrm>
            <a:off x="2451733" y="1097793"/>
            <a:ext cx="5109091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ea typeface="メイリオ" panose="020B0604030504040204" pitchFamily="50" charset="-128"/>
              </a:rPr>
              <a:t>導入から稼働までにどのくらい時間がかかりますか？</a:t>
            </a:r>
          </a:p>
        </p:txBody>
      </p:sp>
      <p:sp>
        <p:nvSpPr>
          <p:cNvPr id="17442" name="テキスト ボックス 17441">
            <a:extLst>
              <a:ext uri="{FF2B5EF4-FFF2-40B4-BE49-F238E27FC236}">
                <a16:creationId xmlns:a16="http://schemas.microsoft.com/office/drawing/2014/main" id="{C359108F-3EE9-FFB4-457B-542FEDB1E51D}"/>
              </a:ext>
            </a:extLst>
          </p:cNvPr>
          <p:cNvSpPr txBox="1"/>
          <p:nvPr/>
        </p:nvSpPr>
        <p:spPr>
          <a:xfrm>
            <a:off x="2451732" y="1666185"/>
            <a:ext cx="67505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600" dirty="0">
                <a:solidFill>
                  <a:prstClr val="black"/>
                </a:solidFill>
                <a:ea typeface="メイリオ" panose="020B0604030504040204" pitchFamily="50" charset="-128"/>
              </a:rPr>
              <a:t>○○システムは、導入してから約</a:t>
            </a:r>
            <a:r>
              <a:rPr lang="en-US" altLang="ja-JP" sz="1600" dirty="0">
                <a:solidFill>
                  <a:prstClr val="black"/>
                </a:solidFill>
                <a:ea typeface="メイリオ" panose="020B0604030504040204" pitchFamily="50" charset="-128"/>
              </a:rPr>
              <a:t>3 </a:t>
            </a:r>
            <a:r>
              <a:rPr lang="ja-JP" altLang="en-US" sz="1600" dirty="0">
                <a:solidFill>
                  <a:prstClr val="black"/>
                </a:solidFill>
                <a:ea typeface="メイリオ" panose="020B0604030504040204" pitchFamily="50" charset="-128"/>
              </a:rPr>
              <a:t>か月 で稼働できます。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ja-JP" sz="1600" dirty="0">
                <a:solidFill>
                  <a:prstClr val="black"/>
                </a:solidFill>
                <a:ea typeface="メイリオ" panose="020B0604030504040204" pitchFamily="50" charset="-128"/>
              </a:rPr>
              <a:t>※</a:t>
            </a:r>
            <a:r>
              <a:rPr lang="ja-JP" altLang="en-US" sz="1600" dirty="0">
                <a:solidFill>
                  <a:prstClr val="black"/>
                </a:solidFill>
                <a:ea typeface="メイリオ" panose="020B0604030504040204" pitchFamily="50" charset="-128"/>
              </a:rPr>
              <a:t>データ移行やお客様の運用方法により導入かかる時間は異なります。</a:t>
            </a:r>
          </a:p>
        </p:txBody>
      </p:sp>
      <p:sp>
        <p:nvSpPr>
          <p:cNvPr id="17445" name="楕円 17444">
            <a:extLst>
              <a:ext uri="{FF2B5EF4-FFF2-40B4-BE49-F238E27FC236}">
                <a16:creationId xmlns:a16="http://schemas.microsoft.com/office/drawing/2014/main" id="{1930061E-72B0-1325-8DCF-9B871A7BD32F}"/>
              </a:ext>
            </a:extLst>
          </p:cNvPr>
          <p:cNvSpPr/>
          <p:nvPr/>
        </p:nvSpPr>
        <p:spPr>
          <a:xfrm>
            <a:off x="1698911" y="2727362"/>
            <a:ext cx="540000" cy="540000"/>
          </a:xfrm>
          <a:prstGeom prst="ellipse">
            <a:avLst/>
          </a:prstGeom>
          <a:solidFill>
            <a:srgbClr val="1D2088"/>
          </a:solidFill>
          <a:ln w="25400" cap="flat" cmpd="sng" algn="ctr">
            <a:noFill/>
            <a:prstDash val="solid"/>
          </a:ln>
          <a:effectLst/>
        </p:spPr>
        <p:txBody>
          <a:bodyPr lIns="3600" rIns="3600"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1400" kern="0" dirty="0">
                <a:solidFill>
                  <a:prstClr val="white"/>
                </a:solidFill>
                <a:latin typeface="Segoe UI"/>
                <a:ea typeface="メイリオ"/>
              </a:rPr>
              <a:t>Q</a:t>
            </a:r>
            <a:endParaRPr kumimoji="0" lang="ja-JP" altLang="en-US" sz="1400" kern="0" dirty="0">
              <a:solidFill>
                <a:prstClr val="white"/>
              </a:solidFill>
              <a:latin typeface="Segoe UI"/>
              <a:ea typeface="メイリオ"/>
            </a:endParaRPr>
          </a:p>
        </p:txBody>
      </p:sp>
      <p:sp>
        <p:nvSpPr>
          <p:cNvPr id="17446" name="楕円 17445">
            <a:extLst>
              <a:ext uri="{FF2B5EF4-FFF2-40B4-BE49-F238E27FC236}">
                <a16:creationId xmlns:a16="http://schemas.microsoft.com/office/drawing/2014/main" id="{0E84304E-3743-03C9-113F-2397BE2873C7}"/>
              </a:ext>
            </a:extLst>
          </p:cNvPr>
          <p:cNvSpPr/>
          <p:nvPr/>
        </p:nvSpPr>
        <p:spPr>
          <a:xfrm>
            <a:off x="1698911" y="3356992"/>
            <a:ext cx="540000" cy="540000"/>
          </a:xfrm>
          <a:prstGeom prst="ellipse">
            <a:avLst/>
          </a:prstGeom>
          <a:solidFill>
            <a:srgbClr val="EB2F06"/>
          </a:solidFill>
          <a:ln w="25400" cap="flat" cmpd="sng" algn="ctr">
            <a:noFill/>
            <a:prstDash val="solid"/>
          </a:ln>
          <a:effectLst/>
        </p:spPr>
        <p:txBody>
          <a:bodyPr lIns="3600" rIns="3600"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1400" kern="0" dirty="0">
                <a:solidFill>
                  <a:prstClr val="white"/>
                </a:solidFill>
                <a:latin typeface="Segoe UI"/>
                <a:ea typeface="メイリオ"/>
              </a:rPr>
              <a:t>A</a:t>
            </a:r>
            <a:endParaRPr kumimoji="0" lang="ja-JP" altLang="en-US" sz="1400" kern="0" dirty="0">
              <a:solidFill>
                <a:prstClr val="white"/>
              </a:solidFill>
              <a:latin typeface="Segoe UI"/>
              <a:ea typeface="メイリオ"/>
            </a:endParaRPr>
          </a:p>
        </p:txBody>
      </p:sp>
      <p:sp>
        <p:nvSpPr>
          <p:cNvPr id="17447" name="テキスト ボックス 17446">
            <a:extLst>
              <a:ext uri="{FF2B5EF4-FFF2-40B4-BE49-F238E27FC236}">
                <a16:creationId xmlns:a16="http://schemas.microsoft.com/office/drawing/2014/main" id="{95F852EA-8F68-560E-2CCC-930060DDDFDF}"/>
              </a:ext>
            </a:extLst>
          </p:cNvPr>
          <p:cNvSpPr txBox="1"/>
          <p:nvPr/>
        </p:nvSpPr>
        <p:spPr>
          <a:xfrm>
            <a:off x="2451733" y="2837318"/>
            <a:ext cx="5109091" cy="32008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EA0000"/>
              </a:buClr>
              <a:buSzPct val="130000"/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ea typeface="メイリオ" panose="020B0604030504040204" pitchFamily="50" charset="-128"/>
              </a:rPr>
              <a:t>データ移行作業や導入設定・指導を依頼できますか？</a:t>
            </a:r>
          </a:p>
        </p:txBody>
      </p:sp>
      <p:sp>
        <p:nvSpPr>
          <p:cNvPr id="17448" name="テキスト ボックス 17447">
            <a:extLst>
              <a:ext uri="{FF2B5EF4-FFF2-40B4-BE49-F238E27FC236}">
                <a16:creationId xmlns:a16="http://schemas.microsoft.com/office/drawing/2014/main" id="{B3C5F380-8F97-7740-EA45-1DF5AD75EBFE}"/>
              </a:ext>
            </a:extLst>
          </p:cNvPr>
          <p:cNvSpPr txBox="1"/>
          <p:nvPr/>
        </p:nvSpPr>
        <p:spPr>
          <a:xfrm>
            <a:off x="2451732" y="3349636"/>
            <a:ext cx="7496696" cy="10874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EA0000"/>
              </a:buClr>
              <a:buSzPct val="130000"/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ea typeface="メイリオ" panose="020B0604030504040204" pitchFamily="50" charset="-128"/>
              </a:rPr>
              <a:t>はい。ご依頼いただけます。○○システム専用の導入支援サービス（別途費用）をご用意しています。</a:t>
            </a:r>
          </a:p>
          <a:p>
            <a:pPr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EA0000"/>
              </a:buClr>
              <a:buSzPct val="130000"/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ea typeface="メイリオ" panose="020B0604030504040204" pitchFamily="50" charset="-128"/>
              </a:rPr>
              <a:t>短時間で習得いただけるように、 ○○システムに精通したインストラクターが指導を担当いたします。</a:t>
            </a:r>
            <a:endParaRPr kumimoji="0" lang="en-US" altLang="ja-JP" sz="1600" kern="0" dirty="0">
              <a:solidFill>
                <a:prstClr val="black"/>
              </a:solidFill>
              <a:ea typeface="メイリオ" panose="020B0604030504040204" pitchFamily="50" charset="-128"/>
            </a:endParaRPr>
          </a:p>
        </p:txBody>
      </p:sp>
      <p:sp>
        <p:nvSpPr>
          <p:cNvPr id="17457" name="楕円 17456">
            <a:extLst>
              <a:ext uri="{FF2B5EF4-FFF2-40B4-BE49-F238E27FC236}">
                <a16:creationId xmlns:a16="http://schemas.microsoft.com/office/drawing/2014/main" id="{591C454B-0273-E1C1-B8CC-C35AB1B82A0D}"/>
              </a:ext>
            </a:extLst>
          </p:cNvPr>
          <p:cNvSpPr/>
          <p:nvPr/>
        </p:nvSpPr>
        <p:spPr>
          <a:xfrm>
            <a:off x="1698911" y="4686208"/>
            <a:ext cx="540000" cy="540000"/>
          </a:xfrm>
          <a:prstGeom prst="ellipse">
            <a:avLst/>
          </a:prstGeom>
          <a:solidFill>
            <a:srgbClr val="1D2088"/>
          </a:solidFill>
          <a:ln w="25400" cap="flat" cmpd="sng" algn="ctr">
            <a:noFill/>
            <a:prstDash val="solid"/>
          </a:ln>
          <a:effectLst/>
        </p:spPr>
        <p:txBody>
          <a:bodyPr lIns="3600" rIns="3600"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1400" kern="0" dirty="0">
                <a:solidFill>
                  <a:prstClr val="white"/>
                </a:solidFill>
                <a:latin typeface="Segoe UI"/>
                <a:ea typeface="メイリオ"/>
              </a:rPr>
              <a:t>Q</a:t>
            </a:r>
            <a:endParaRPr kumimoji="0" lang="ja-JP" altLang="en-US" sz="1400" kern="0" dirty="0">
              <a:solidFill>
                <a:prstClr val="white"/>
              </a:solidFill>
              <a:latin typeface="Segoe UI"/>
              <a:ea typeface="メイリオ"/>
            </a:endParaRPr>
          </a:p>
        </p:txBody>
      </p:sp>
      <p:sp>
        <p:nvSpPr>
          <p:cNvPr id="17458" name="楕円 17457">
            <a:extLst>
              <a:ext uri="{FF2B5EF4-FFF2-40B4-BE49-F238E27FC236}">
                <a16:creationId xmlns:a16="http://schemas.microsoft.com/office/drawing/2014/main" id="{1385E426-114F-5D5D-69C8-CC52B880252B}"/>
              </a:ext>
            </a:extLst>
          </p:cNvPr>
          <p:cNvSpPr/>
          <p:nvPr/>
        </p:nvSpPr>
        <p:spPr>
          <a:xfrm>
            <a:off x="1698911" y="5299271"/>
            <a:ext cx="540000" cy="540000"/>
          </a:xfrm>
          <a:prstGeom prst="ellipse">
            <a:avLst/>
          </a:prstGeom>
          <a:solidFill>
            <a:srgbClr val="EB2F06"/>
          </a:solidFill>
          <a:ln w="25400" cap="flat" cmpd="sng" algn="ctr">
            <a:noFill/>
            <a:prstDash val="solid"/>
          </a:ln>
          <a:effectLst/>
        </p:spPr>
        <p:txBody>
          <a:bodyPr lIns="3600" rIns="3600"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1400" kern="0" dirty="0">
                <a:solidFill>
                  <a:prstClr val="white"/>
                </a:solidFill>
                <a:latin typeface="Segoe UI"/>
                <a:ea typeface="メイリオ"/>
              </a:rPr>
              <a:t>A</a:t>
            </a:r>
            <a:endParaRPr kumimoji="0" lang="ja-JP" altLang="en-US" sz="1400" kern="0" dirty="0">
              <a:solidFill>
                <a:prstClr val="white"/>
              </a:solidFill>
              <a:latin typeface="Segoe UI"/>
              <a:ea typeface="メイリオ"/>
            </a:endParaRPr>
          </a:p>
        </p:txBody>
      </p:sp>
      <p:sp>
        <p:nvSpPr>
          <p:cNvPr id="17459" name="テキスト ボックス 17458">
            <a:extLst>
              <a:ext uri="{FF2B5EF4-FFF2-40B4-BE49-F238E27FC236}">
                <a16:creationId xmlns:a16="http://schemas.microsoft.com/office/drawing/2014/main" id="{3D704279-E189-DBBC-9F84-C499BF160DAC}"/>
              </a:ext>
            </a:extLst>
          </p:cNvPr>
          <p:cNvSpPr txBox="1"/>
          <p:nvPr/>
        </p:nvSpPr>
        <p:spPr>
          <a:xfrm>
            <a:off x="2451733" y="4786931"/>
            <a:ext cx="6340197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1600" kern="0" dirty="0">
                <a:solidFill>
                  <a:prstClr val="black"/>
                </a:solidFill>
                <a:ea typeface="メイリオ" panose="020B0604030504040204" pitchFamily="50" charset="-128"/>
              </a:rPr>
              <a:t>現在利用中の販売管理システムや会計システムと連携できますか？</a:t>
            </a:r>
          </a:p>
        </p:txBody>
      </p:sp>
      <p:sp>
        <p:nvSpPr>
          <p:cNvPr id="17460" name="テキスト ボックス 17459">
            <a:extLst>
              <a:ext uri="{FF2B5EF4-FFF2-40B4-BE49-F238E27FC236}">
                <a16:creationId xmlns:a16="http://schemas.microsoft.com/office/drawing/2014/main" id="{7F775201-4CAF-9DC1-3AFA-9416DFCA3033}"/>
              </a:ext>
            </a:extLst>
          </p:cNvPr>
          <p:cNvSpPr txBox="1"/>
          <p:nvPr/>
        </p:nvSpPr>
        <p:spPr>
          <a:xfrm>
            <a:off x="2451733" y="5299272"/>
            <a:ext cx="7640712" cy="119006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EA0000"/>
              </a:buClr>
              <a:buSzPct val="130000"/>
              <a:defRPr/>
            </a:pPr>
            <a:r>
              <a:rPr kumimoji="0" lang="ja-JP" altLang="en-US" sz="1600" kern="0" dirty="0">
                <a:solidFill>
                  <a:srgbClr val="000000"/>
                </a:solidFill>
                <a:ea typeface="メイリオ" panose="020B0604030504040204" pitchFamily="50" charset="-128"/>
              </a:rPr>
              <a:t>はい、できます。</a:t>
            </a:r>
          </a:p>
          <a:p>
            <a:pPr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EA0000"/>
              </a:buClr>
              <a:buSzPct val="130000"/>
              <a:defRPr/>
            </a:pPr>
            <a:r>
              <a:rPr kumimoji="0" lang="en-US" altLang="ja-JP" sz="1600" kern="0" dirty="0">
                <a:solidFill>
                  <a:srgbClr val="000000"/>
                </a:solidFill>
                <a:ea typeface="メイリオ" panose="020B0604030504040204" pitchFamily="50" charset="-128"/>
              </a:rPr>
              <a:t>API </a:t>
            </a:r>
            <a:r>
              <a:rPr kumimoji="0" lang="ja-JP" altLang="en-US" sz="1600" kern="0" dirty="0">
                <a:solidFill>
                  <a:srgbClr val="000000"/>
                </a:solidFill>
                <a:ea typeface="メイリオ" panose="020B0604030504040204" pitchFamily="50" charset="-128"/>
              </a:rPr>
              <a:t>を利用し、他社システムやクラウドサービスとシームレスに連携することが可能です。</a:t>
            </a:r>
          </a:p>
          <a:p>
            <a:pPr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EA0000"/>
              </a:buClr>
              <a:buSzPct val="130000"/>
              <a:defRPr/>
            </a:pPr>
            <a:r>
              <a:rPr kumimoji="0" lang="ja-JP" altLang="en-US" sz="1600" kern="0" dirty="0">
                <a:solidFill>
                  <a:srgbClr val="000000"/>
                </a:solidFill>
                <a:ea typeface="メイリオ" panose="020B0604030504040204" pitchFamily="50" charset="-128"/>
              </a:rPr>
              <a:t>もちろん、弊社システムとの連携の場合は、標準連携です。</a:t>
            </a:r>
            <a:endParaRPr kumimoji="0" lang="en-US" altLang="ja-JP" sz="1600" kern="0" dirty="0">
              <a:solidFill>
                <a:srgbClr val="000000"/>
              </a:solidFill>
              <a:ea typeface="メイリオ" panose="020B0604030504040204" pitchFamily="50" charset="-128"/>
            </a:endParaRPr>
          </a:p>
        </p:txBody>
      </p:sp>
      <p:sp>
        <p:nvSpPr>
          <p:cNvPr id="17478" name="四角形: 角を丸くする 17477">
            <a:extLst>
              <a:ext uri="{FF2B5EF4-FFF2-40B4-BE49-F238E27FC236}">
                <a16:creationId xmlns:a16="http://schemas.microsoft.com/office/drawing/2014/main" id="{E003C0F1-D94A-4A9E-9066-496E4863C1F5}"/>
              </a:ext>
            </a:extLst>
          </p:cNvPr>
          <p:cNvSpPr/>
          <p:nvPr/>
        </p:nvSpPr>
        <p:spPr>
          <a:xfrm>
            <a:off x="1361208" y="940036"/>
            <a:ext cx="9092044" cy="1426834"/>
          </a:xfrm>
          <a:prstGeom prst="roundRect">
            <a:avLst/>
          </a:prstGeom>
          <a:noFill/>
          <a:ln w="2540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lIns="3600" rIns="3600"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1400" kern="0" dirty="0">
              <a:solidFill>
                <a:prstClr val="white"/>
              </a:solidFill>
              <a:latin typeface="Segoe UI"/>
              <a:ea typeface="メイリオ"/>
            </a:endParaRPr>
          </a:p>
        </p:txBody>
      </p:sp>
      <p:sp>
        <p:nvSpPr>
          <p:cNvPr id="17479" name="四角形: 角を丸くする 17478">
            <a:extLst>
              <a:ext uri="{FF2B5EF4-FFF2-40B4-BE49-F238E27FC236}">
                <a16:creationId xmlns:a16="http://schemas.microsoft.com/office/drawing/2014/main" id="{50380117-7809-CC71-78E4-80B25013C97B}"/>
              </a:ext>
            </a:extLst>
          </p:cNvPr>
          <p:cNvSpPr/>
          <p:nvPr/>
        </p:nvSpPr>
        <p:spPr>
          <a:xfrm>
            <a:off x="1361208" y="2548144"/>
            <a:ext cx="9092044" cy="1872540"/>
          </a:xfrm>
          <a:prstGeom prst="roundRect">
            <a:avLst/>
          </a:prstGeom>
          <a:noFill/>
          <a:ln w="2540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lIns="3600" rIns="3600"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1400" kern="0" dirty="0">
              <a:solidFill>
                <a:prstClr val="white"/>
              </a:solidFill>
              <a:latin typeface="Segoe UI"/>
              <a:ea typeface="メイリオ"/>
            </a:endParaRPr>
          </a:p>
        </p:txBody>
      </p:sp>
      <p:sp>
        <p:nvSpPr>
          <p:cNvPr id="17480" name="四角形: 角を丸くする 17479">
            <a:extLst>
              <a:ext uri="{FF2B5EF4-FFF2-40B4-BE49-F238E27FC236}">
                <a16:creationId xmlns:a16="http://schemas.microsoft.com/office/drawing/2014/main" id="{9F3A26EE-D951-4ED9-E983-63540A44B692}"/>
              </a:ext>
            </a:extLst>
          </p:cNvPr>
          <p:cNvSpPr/>
          <p:nvPr/>
        </p:nvSpPr>
        <p:spPr>
          <a:xfrm>
            <a:off x="1361208" y="4601959"/>
            <a:ext cx="9092044" cy="1872540"/>
          </a:xfrm>
          <a:prstGeom prst="roundRect">
            <a:avLst/>
          </a:prstGeom>
          <a:noFill/>
          <a:ln w="2540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lIns="3600" rIns="3600"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1400" kern="0" dirty="0">
              <a:solidFill>
                <a:prstClr val="white"/>
              </a:solidFill>
              <a:latin typeface="Segoe UI"/>
              <a:ea typeface="メイリオ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werPoint Design">
  <a:themeElements>
    <a:clrScheme name="PowerPoint Design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FF5050"/>
      </a:accent2>
      <a:accent3>
        <a:srgbClr val="FFE5E5"/>
      </a:accent3>
      <a:accent4>
        <a:srgbClr val="FFFFFF"/>
      </a:accent4>
      <a:accent5>
        <a:srgbClr val="FFFFFF"/>
      </a:accent5>
      <a:accent6>
        <a:srgbClr val="000000"/>
      </a:accent6>
      <a:hlink>
        <a:srgbClr val="FFFFFF"/>
      </a:hlink>
      <a:folHlink>
        <a:srgbClr val="FFFFFF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lIns="0" tIns="0" rIns="0" bIns="0"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164</Words>
  <Application>Microsoft Office PowerPoint</Application>
  <PresentationFormat>ユーザー設定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Arial</vt:lpstr>
      <vt:lpstr>Calibri</vt:lpstr>
      <vt:lpstr>Segoe UI</vt:lpstr>
      <vt:lpstr>Times New Roman</vt:lpstr>
      <vt:lpstr>PowerPoint Design</vt:lpstr>
      <vt:lpstr>Ｑ＆Ａ(お問い合わせ)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2016-05-25T06:39:55Z</dcterms:created>
  <dcterms:modified xsi:type="dcterms:W3CDTF">2026-03-20T22:14:47Z</dcterms:modified>
</cp:coreProperties>
</file>