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66994D"/>
    <a:srgbClr val="83B36B"/>
    <a:srgbClr val="A3CC8F"/>
    <a:srgbClr val="C7E6B8"/>
    <a:srgbClr val="EEFFE6"/>
    <a:srgbClr val="A5D4AD"/>
    <a:srgbClr val="E8AB51"/>
    <a:srgbClr val="E8AC5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>
        <p:scale>
          <a:sx n="100" d="100"/>
          <a:sy n="100" d="100"/>
        </p:scale>
        <p:origin x="654" y="25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2023/9/30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31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2023/9/30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1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Ｑ＆Ａ</a:t>
            </a:r>
            <a:r>
              <a:rPr lang="en-US" altLang="ja-JP" dirty="0"/>
              <a:t>(</a:t>
            </a:r>
            <a:r>
              <a:rPr lang="ja-JP" altLang="en-US" dirty="0"/>
              <a:t>お問い合わせ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3" name="フローチャート: 手作業 2"/>
          <p:cNvSpPr/>
          <p:nvPr/>
        </p:nvSpPr>
        <p:spPr bwMode="auto">
          <a:xfrm>
            <a:off x="236476" y="3032956"/>
            <a:ext cx="1944216" cy="1080120"/>
          </a:xfrm>
          <a:prstGeom prst="flowChartManualOperat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439" name="楕円 17438">
            <a:extLst>
              <a:ext uri="{FF2B5EF4-FFF2-40B4-BE49-F238E27FC236}">
                <a16:creationId xmlns:a16="http://schemas.microsoft.com/office/drawing/2014/main" id="{6DAE37BB-099A-958B-2EE4-1362DA615EA5}"/>
              </a:ext>
            </a:extLst>
          </p:cNvPr>
          <p:cNvSpPr/>
          <p:nvPr/>
        </p:nvSpPr>
        <p:spPr>
          <a:xfrm>
            <a:off x="555911" y="999722"/>
            <a:ext cx="540000" cy="540000"/>
          </a:xfrm>
          <a:prstGeom prst="ellipse">
            <a:avLst/>
          </a:prstGeom>
          <a:solidFill>
            <a:srgbClr val="1D2088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Q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40" name="楕円 17439">
            <a:extLst>
              <a:ext uri="{FF2B5EF4-FFF2-40B4-BE49-F238E27FC236}">
                <a16:creationId xmlns:a16="http://schemas.microsoft.com/office/drawing/2014/main" id="{F69415E8-8B5F-96C8-4721-BFC892DC30D6}"/>
              </a:ext>
            </a:extLst>
          </p:cNvPr>
          <p:cNvSpPr/>
          <p:nvPr/>
        </p:nvSpPr>
        <p:spPr>
          <a:xfrm>
            <a:off x="555911" y="1668836"/>
            <a:ext cx="540000" cy="540000"/>
          </a:xfrm>
          <a:prstGeom prst="ellipse">
            <a:avLst/>
          </a:prstGeom>
          <a:solidFill>
            <a:srgbClr val="EB2F06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A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41" name="テキスト ボックス 17440">
            <a:extLst>
              <a:ext uri="{FF2B5EF4-FFF2-40B4-BE49-F238E27FC236}">
                <a16:creationId xmlns:a16="http://schemas.microsoft.com/office/drawing/2014/main" id="{301F4BCB-83F2-8DA6-A809-4682C0E0D97B}"/>
              </a:ext>
            </a:extLst>
          </p:cNvPr>
          <p:cNvSpPr txBox="1"/>
          <p:nvPr/>
        </p:nvSpPr>
        <p:spPr>
          <a:xfrm>
            <a:off x="1308732" y="1097793"/>
            <a:ext cx="510909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rPr>
              <a:t>導入から稼働までにどのくらい時間がかかりますか？</a:t>
            </a:r>
          </a:p>
        </p:txBody>
      </p:sp>
      <p:sp>
        <p:nvSpPr>
          <p:cNvPr id="17442" name="テキスト ボックス 17441">
            <a:extLst>
              <a:ext uri="{FF2B5EF4-FFF2-40B4-BE49-F238E27FC236}">
                <a16:creationId xmlns:a16="http://schemas.microsoft.com/office/drawing/2014/main" id="{C359108F-3EE9-FFB4-457B-542FEDB1E51D}"/>
              </a:ext>
            </a:extLst>
          </p:cNvPr>
          <p:cNvSpPr txBox="1"/>
          <p:nvPr/>
        </p:nvSpPr>
        <p:spPr>
          <a:xfrm>
            <a:off x="1308732" y="1666184"/>
            <a:ext cx="6750566" cy="54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ea typeface="メイリオ" panose="020B0604030504040204" pitchFamily="50" charset="-128"/>
              </a:rPr>
              <a:t>○○システムは、導入してから約</a:t>
            </a:r>
            <a:r>
              <a:rPr lang="en-US" altLang="ja-JP" sz="1600" dirty="0">
                <a:solidFill>
                  <a:prstClr val="black"/>
                </a:solidFill>
                <a:ea typeface="メイリオ" panose="020B0604030504040204" pitchFamily="50" charset="-128"/>
              </a:rPr>
              <a:t>3 </a:t>
            </a:r>
            <a:r>
              <a:rPr lang="ja-JP" altLang="en-US" sz="1600" dirty="0">
                <a:solidFill>
                  <a:prstClr val="black"/>
                </a:solidFill>
                <a:ea typeface="メイリオ" panose="020B0604030504040204" pitchFamily="50" charset="-128"/>
              </a:rPr>
              <a:t>か月 で稼働できます。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>
                <a:solidFill>
                  <a:prstClr val="black"/>
                </a:solidFill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ea typeface="メイリオ" panose="020B0604030504040204" pitchFamily="50" charset="-128"/>
              </a:rPr>
              <a:t>データ移行やお客様の運用方法により導入かかる時間は異なります。</a:t>
            </a:r>
          </a:p>
        </p:txBody>
      </p:sp>
      <p:sp>
        <p:nvSpPr>
          <p:cNvPr id="17445" name="楕円 17444">
            <a:extLst>
              <a:ext uri="{FF2B5EF4-FFF2-40B4-BE49-F238E27FC236}">
                <a16:creationId xmlns:a16="http://schemas.microsoft.com/office/drawing/2014/main" id="{1930061E-72B0-1325-8DCF-9B871A7BD32F}"/>
              </a:ext>
            </a:extLst>
          </p:cNvPr>
          <p:cNvSpPr/>
          <p:nvPr/>
        </p:nvSpPr>
        <p:spPr>
          <a:xfrm>
            <a:off x="555911" y="2727362"/>
            <a:ext cx="540000" cy="540000"/>
          </a:xfrm>
          <a:prstGeom prst="ellipse">
            <a:avLst/>
          </a:prstGeom>
          <a:solidFill>
            <a:srgbClr val="1D2088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Q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46" name="楕円 17445">
            <a:extLst>
              <a:ext uri="{FF2B5EF4-FFF2-40B4-BE49-F238E27FC236}">
                <a16:creationId xmlns:a16="http://schemas.microsoft.com/office/drawing/2014/main" id="{0E84304E-3743-03C9-113F-2397BE2873C7}"/>
              </a:ext>
            </a:extLst>
          </p:cNvPr>
          <p:cNvSpPr/>
          <p:nvPr/>
        </p:nvSpPr>
        <p:spPr>
          <a:xfrm>
            <a:off x="555911" y="3356992"/>
            <a:ext cx="540000" cy="540000"/>
          </a:xfrm>
          <a:prstGeom prst="ellipse">
            <a:avLst/>
          </a:prstGeom>
          <a:solidFill>
            <a:srgbClr val="EB2F06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A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47" name="テキスト ボックス 17446">
            <a:extLst>
              <a:ext uri="{FF2B5EF4-FFF2-40B4-BE49-F238E27FC236}">
                <a16:creationId xmlns:a16="http://schemas.microsoft.com/office/drawing/2014/main" id="{95F852EA-8F68-560E-2CCC-930060DDDFDF}"/>
              </a:ext>
            </a:extLst>
          </p:cNvPr>
          <p:cNvSpPr txBox="1"/>
          <p:nvPr/>
        </p:nvSpPr>
        <p:spPr>
          <a:xfrm>
            <a:off x="1308732" y="2837318"/>
            <a:ext cx="5109091" cy="32008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rPr>
              <a:t>データ移行作業や導入設定・指導を依頼できますか？</a:t>
            </a:r>
          </a:p>
        </p:txBody>
      </p:sp>
      <p:sp>
        <p:nvSpPr>
          <p:cNvPr id="17448" name="テキスト ボックス 17447">
            <a:extLst>
              <a:ext uri="{FF2B5EF4-FFF2-40B4-BE49-F238E27FC236}">
                <a16:creationId xmlns:a16="http://schemas.microsoft.com/office/drawing/2014/main" id="{B3C5F380-8F97-7740-EA45-1DF5AD75EBFE}"/>
              </a:ext>
            </a:extLst>
          </p:cNvPr>
          <p:cNvSpPr txBox="1"/>
          <p:nvPr/>
        </p:nvSpPr>
        <p:spPr>
          <a:xfrm>
            <a:off x="1308732" y="3349635"/>
            <a:ext cx="7496696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rPr>
              <a:t>はい。ご依頼いただけます。○○システム専用の導入支援サービス（別途費用）をご用意しています。</a:t>
            </a:r>
          </a:p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rPr>
              <a:t>短時間で習得いただけるように、 ○○システムに精通したインストラクターが指導を担当いたします。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メイリオ" panose="020B0604030504040204" pitchFamily="50" charset="-128"/>
            </a:endParaRPr>
          </a:p>
        </p:txBody>
      </p:sp>
      <p:sp>
        <p:nvSpPr>
          <p:cNvPr id="17457" name="楕円 17456">
            <a:extLst>
              <a:ext uri="{FF2B5EF4-FFF2-40B4-BE49-F238E27FC236}">
                <a16:creationId xmlns:a16="http://schemas.microsoft.com/office/drawing/2014/main" id="{591C454B-0273-E1C1-B8CC-C35AB1B82A0D}"/>
              </a:ext>
            </a:extLst>
          </p:cNvPr>
          <p:cNvSpPr/>
          <p:nvPr/>
        </p:nvSpPr>
        <p:spPr>
          <a:xfrm>
            <a:off x="555911" y="4686208"/>
            <a:ext cx="540000" cy="540000"/>
          </a:xfrm>
          <a:prstGeom prst="ellipse">
            <a:avLst/>
          </a:prstGeom>
          <a:solidFill>
            <a:srgbClr val="1D2088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Q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58" name="楕円 17457">
            <a:extLst>
              <a:ext uri="{FF2B5EF4-FFF2-40B4-BE49-F238E27FC236}">
                <a16:creationId xmlns:a16="http://schemas.microsoft.com/office/drawing/2014/main" id="{1385E426-114F-5D5D-69C8-CC52B880252B}"/>
              </a:ext>
            </a:extLst>
          </p:cNvPr>
          <p:cNvSpPr/>
          <p:nvPr/>
        </p:nvSpPr>
        <p:spPr>
          <a:xfrm>
            <a:off x="555911" y="5299271"/>
            <a:ext cx="540000" cy="540000"/>
          </a:xfrm>
          <a:prstGeom prst="ellipse">
            <a:avLst/>
          </a:prstGeom>
          <a:solidFill>
            <a:srgbClr val="EB2F06"/>
          </a:solidFill>
          <a:ln w="25400" cap="flat" cmpd="sng" algn="ctr">
            <a:noFill/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A</a:t>
            </a: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59" name="テキスト ボックス 17458">
            <a:extLst>
              <a:ext uri="{FF2B5EF4-FFF2-40B4-BE49-F238E27FC236}">
                <a16:creationId xmlns:a16="http://schemas.microsoft.com/office/drawing/2014/main" id="{3D704279-E189-DBBC-9F84-C499BF160DAC}"/>
              </a:ext>
            </a:extLst>
          </p:cNvPr>
          <p:cNvSpPr txBox="1"/>
          <p:nvPr/>
        </p:nvSpPr>
        <p:spPr>
          <a:xfrm>
            <a:off x="1308732" y="4786931"/>
            <a:ext cx="634019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 panose="020B0604030504040204" pitchFamily="50" charset="-128"/>
              </a:rPr>
              <a:t>現在利用中の販売管理システムや会計システムと連携できますか？</a:t>
            </a:r>
          </a:p>
        </p:txBody>
      </p:sp>
      <p:sp>
        <p:nvSpPr>
          <p:cNvPr id="17460" name="テキスト ボックス 17459">
            <a:extLst>
              <a:ext uri="{FF2B5EF4-FFF2-40B4-BE49-F238E27FC236}">
                <a16:creationId xmlns:a16="http://schemas.microsoft.com/office/drawing/2014/main" id="{7F775201-4CAF-9DC1-3AFA-9416DFCA3033}"/>
              </a:ext>
            </a:extLst>
          </p:cNvPr>
          <p:cNvSpPr txBox="1"/>
          <p:nvPr/>
        </p:nvSpPr>
        <p:spPr>
          <a:xfrm>
            <a:off x="1308733" y="5299271"/>
            <a:ext cx="7640712" cy="11900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メイリオ" panose="020B0604030504040204" pitchFamily="50" charset="-128"/>
              </a:rPr>
              <a:t>はい、できます。</a:t>
            </a:r>
          </a:p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メイリオ" panose="020B0604030504040204" pitchFamily="50" charset="-128"/>
              </a:rPr>
              <a:t>API 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メイリオ" panose="020B0604030504040204" pitchFamily="50" charset="-128"/>
              </a:rPr>
              <a:t>を利用し、他社システムやクラウドサービスとシームレスに連携することが可能です。</a:t>
            </a:r>
          </a:p>
          <a:p>
            <a:pPr marL="0" marR="0" lvl="0" indent="0" defTabSz="68580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EA0000"/>
              </a:buClr>
              <a:buSzPct val="130000"/>
              <a:buFont typeface="Tahoma" panose="020B0604030504040204" pitchFamily="34" charset="0"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メイリオ" panose="020B0604030504040204" pitchFamily="50" charset="-128"/>
              </a:rPr>
              <a:t>もちろん、弊社システムとの連携の場合は、標準連携です。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メイリオ" panose="020B0604030504040204" pitchFamily="50" charset="-128"/>
            </a:endParaRPr>
          </a:p>
        </p:txBody>
      </p:sp>
      <p:sp>
        <p:nvSpPr>
          <p:cNvPr id="17478" name="四角形: 角を丸くする 17477">
            <a:extLst>
              <a:ext uri="{FF2B5EF4-FFF2-40B4-BE49-F238E27FC236}">
                <a16:creationId xmlns:a16="http://schemas.microsoft.com/office/drawing/2014/main" id="{E003C0F1-D94A-4A9E-9066-496E4863C1F5}"/>
              </a:ext>
            </a:extLst>
          </p:cNvPr>
          <p:cNvSpPr/>
          <p:nvPr/>
        </p:nvSpPr>
        <p:spPr>
          <a:xfrm>
            <a:off x="218208" y="940036"/>
            <a:ext cx="9092044" cy="1426834"/>
          </a:xfrm>
          <a:prstGeom prst="round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79" name="四角形: 角を丸くする 17478">
            <a:extLst>
              <a:ext uri="{FF2B5EF4-FFF2-40B4-BE49-F238E27FC236}">
                <a16:creationId xmlns:a16="http://schemas.microsoft.com/office/drawing/2014/main" id="{50380117-7809-CC71-78E4-80B25013C97B}"/>
              </a:ext>
            </a:extLst>
          </p:cNvPr>
          <p:cNvSpPr/>
          <p:nvPr/>
        </p:nvSpPr>
        <p:spPr>
          <a:xfrm>
            <a:off x="218208" y="2548144"/>
            <a:ext cx="9092044" cy="1872540"/>
          </a:xfrm>
          <a:prstGeom prst="round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7480" name="四角形: 角を丸くする 17479">
            <a:extLst>
              <a:ext uri="{FF2B5EF4-FFF2-40B4-BE49-F238E27FC236}">
                <a16:creationId xmlns:a16="http://schemas.microsoft.com/office/drawing/2014/main" id="{9F3A26EE-D951-4ED9-E983-63540A44B692}"/>
              </a:ext>
            </a:extLst>
          </p:cNvPr>
          <p:cNvSpPr/>
          <p:nvPr/>
        </p:nvSpPr>
        <p:spPr>
          <a:xfrm>
            <a:off x="218208" y="4601959"/>
            <a:ext cx="9092044" cy="1872540"/>
          </a:xfrm>
          <a:prstGeom prst="round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" rIns="36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164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Arial</vt:lpstr>
      <vt:lpstr>Calibri</vt:lpstr>
      <vt:lpstr>Segoe UI</vt:lpstr>
      <vt:lpstr>Tahoma</vt:lpstr>
      <vt:lpstr>Times New Roman</vt:lpstr>
      <vt:lpstr>PowerPoint Design</vt:lpstr>
      <vt:lpstr>Ｑ＆Ａ(お問い合わせ)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2023-09-29T23:03:30Z</dcterms:modified>
</cp:coreProperties>
</file>