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088"/>
    <a:srgbClr val="BAAFD7"/>
    <a:srgbClr val="9788C4"/>
    <a:srgbClr val="7464B0"/>
    <a:srgbClr val="4F419C"/>
    <a:srgbClr val="187FC4"/>
    <a:srgbClr val="0068B7"/>
    <a:srgbClr val="4D4398"/>
    <a:srgbClr val="1D2056"/>
    <a:srgbClr val="1D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87" autoAdjust="0"/>
  </p:normalViewPr>
  <p:slideViewPr>
    <p:cSldViewPr>
      <p:cViewPr varScale="1">
        <p:scale>
          <a:sx n="94" d="100"/>
          <a:sy n="94" d="100"/>
        </p:scale>
        <p:origin x="312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B667A0E-29E4-479A-B873-2D2F2897D6A2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73C2C9D-2397-47C0-A69C-B31AD1D106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360567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44C2D1B-3D6E-40CC-9FFE-5E2C17625C8D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F3FFE46-C6A7-4E11-AA4F-63C08035612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722537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3FFE46-C6A7-4E11-AA4F-63C08035612D}" type="slidenum">
              <a:rPr lang="ja-JP" altLang="en-US" smtClean="0"/>
              <a:pPr>
                <a:defRPr/>
              </a:pPr>
              <a:t>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1095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1492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BA5FD4A-7ED4-4F2F-A584-D8182D91141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092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F690DE2-6557-42B0-A355-7C6C62AB49F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65714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B3D427B-3FAD-4DB1-9F19-C20BB163166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4782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fontAlgn="auto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0885D10-3A53-48B8-9050-4DD055DA4E0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358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761BFC38-5ABC-4304-8B9E-A3B5D19D4CA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0741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6D0DB24B-8444-424D-97D0-865842C81F5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329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0FC3A2A3-42DF-468A-8B40-90E082FCB79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18627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/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/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9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8193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F4936F58-FD27-4907-9420-ADFAA2BD4D0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656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/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/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/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568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2953DB09-8DE2-4778-A7DB-B27C4DCD11B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354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B53A8F0B-380C-45F0-893D-7F9F14E2DB6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8286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  <p:sldLayoutId id="2147483891" r:id="rId12"/>
    <p:sldLayoutId id="2147483892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AI</a:t>
            </a:r>
            <a:r>
              <a:rPr lang="ja-JP" altLang="en-US" dirty="0"/>
              <a:t>人材分類</a:t>
            </a: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0F1CEC20-7DD5-EB58-B5AF-57DB333B5A63}"/>
              </a:ext>
            </a:extLst>
          </p:cNvPr>
          <p:cNvGrpSpPr/>
          <p:nvPr/>
        </p:nvGrpSpPr>
        <p:grpSpPr>
          <a:xfrm>
            <a:off x="1738116" y="1412777"/>
            <a:ext cx="7828461" cy="4565721"/>
            <a:chOff x="-588304" y="1741054"/>
            <a:chExt cx="8128000" cy="4515556"/>
          </a:xfrm>
        </p:grpSpPr>
        <p:sp>
          <p:nvSpPr>
            <p:cNvPr id="42" name="フリーフォーム 2">
              <a:extLst>
                <a:ext uri="{FF2B5EF4-FFF2-40B4-BE49-F238E27FC236}">
                  <a16:creationId xmlns:a16="http://schemas.microsoft.com/office/drawing/2014/main" id="{E0CDE5A6-69CF-F57F-E4C4-DF2387AC210E}"/>
                </a:ext>
              </a:extLst>
            </p:cNvPr>
            <p:cNvSpPr/>
            <p:nvPr/>
          </p:nvSpPr>
          <p:spPr>
            <a:xfrm>
              <a:off x="-588304" y="1741054"/>
              <a:ext cx="8128000" cy="903113"/>
            </a:xfrm>
            <a:custGeom>
              <a:avLst/>
              <a:gdLst>
                <a:gd name="connsiteX0" fmla="*/ 0 w 8128000"/>
                <a:gd name="connsiteY0" fmla="*/ 903111 h 903111"/>
                <a:gd name="connsiteX1" fmla="*/ 677333 w 8128000"/>
                <a:gd name="connsiteY1" fmla="*/ 0 h 903111"/>
                <a:gd name="connsiteX2" fmla="*/ 7450667 w 8128000"/>
                <a:gd name="connsiteY2" fmla="*/ 0 h 903111"/>
                <a:gd name="connsiteX3" fmla="*/ 8128000 w 8128000"/>
                <a:gd name="connsiteY3" fmla="*/ 903111 h 903111"/>
                <a:gd name="connsiteX4" fmla="*/ 0 w 8128000"/>
                <a:gd name="connsiteY4" fmla="*/ 903111 h 903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8000" h="903111">
                  <a:moveTo>
                    <a:pt x="8128000" y="1"/>
                  </a:moveTo>
                  <a:lnTo>
                    <a:pt x="7450667" y="903110"/>
                  </a:lnTo>
                  <a:lnTo>
                    <a:pt x="677333" y="903110"/>
                  </a:lnTo>
                  <a:lnTo>
                    <a:pt x="0" y="1"/>
                  </a:lnTo>
                  <a:lnTo>
                    <a:pt x="8128000" y="1"/>
                  </a:lnTo>
                  <a:close/>
                </a:path>
              </a:pathLst>
            </a:custGeom>
            <a:solidFill>
              <a:srgbClr val="5B9BD5">
                <a:lumMod val="20000"/>
                <a:lumOff val="80000"/>
              </a:srgbClr>
            </a:solidFill>
            <a:ln w="762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none" lIns="1470659" tIns="48261" rIns="1470661" bIns="48261" numCol="1" spcCol="127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ja-JP" altLang="en-US" sz="2000" b="1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位置情報の解析</a:t>
              </a:r>
            </a:p>
          </p:txBody>
        </p:sp>
        <p:sp>
          <p:nvSpPr>
            <p:cNvPr id="43" name="フリーフォーム 3">
              <a:extLst>
                <a:ext uri="{FF2B5EF4-FFF2-40B4-BE49-F238E27FC236}">
                  <a16:creationId xmlns:a16="http://schemas.microsoft.com/office/drawing/2014/main" id="{EAE51604-0380-AE64-C3F9-D4611668441F}"/>
                </a:ext>
              </a:extLst>
            </p:cNvPr>
            <p:cNvSpPr/>
            <p:nvPr/>
          </p:nvSpPr>
          <p:spPr>
            <a:xfrm>
              <a:off x="89029" y="2644165"/>
              <a:ext cx="6773333" cy="903113"/>
            </a:xfrm>
            <a:custGeom>
              <a:avLst/>
              <a:gdLst>
                <a:gd name="connsiteX0" fmla="*/ 0 w 6773333"/>
                <a:gd name="connsiteY0" fmla="*/ 903111 h 903111"/>
                <a:gd name="connsiteX1" fmla="*/ 677333 w 6773333"/>
                <a:gd name="connsiteY1" fmla="*/ 0 h 903111"/>
                <a:gd name="connsiteX2" fmla="*/ 6096000 w 6773333"/>
                <a:gd name="connsiteY2" fmla="*/ 0 h 903111"/>
                <a:gd name="connsiteX3" fmla="*/ 6773333 w 6773333"/>
                <a:gd name="connsiteY3" fmla="*/ 903111 h 903111"/>
                <a:gd name="connsiteX4" fmla="*/ 0 w 6773333"/>
                <a:gd name="connsiteY4" fmla="*/ 903111 h 903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73333" h="903111">
                  <a:moveTo>
                    <a:pt x="6773333" y="1"/>
                  </a:moveTo>
                  <a:lnTo>
                    <a:pt x="6096000" y="903110"/>
                  </a:lnTo>
                  <a:lnTo>
                    <a:pt x="677333" y="903110"/>
                  </a:lnTo>
                  <a:lnTo>
                    <a:pt x="0" y="1"/>
                  </a:lnTo>
                  <a:lnTo>
                    <a:pt x="6773333" y="1"/>
                  </a:lnTo>
                  <a:close/>
                </a:path>
              </a:pathLst>
            </a:custGeom>
            <a:solidFill>
              <a:srgbClr val="5B9BD5">
                <a:lumMod val="40000"/>
                <a:lumOff val="60000"/>
              </a:srgbClr>
            </a:solidFill>
            <a:ln w="762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none" lIns="1233593" tIns="48261" rIns="1233594" bIns="48261" numCol="1" spcCol="127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ja-JP" altLang="en-US" sz="2000" b="1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性別や年齢による解析</a:t>
              </a:r>
            </a:p>
          </p:txBody>
        </p:sp>
        <p:sp>
          <p:nvSpPr>
            <p:cNvPr id="44" name="フリーフォーム 4">
              <a:extLst>
                <a:ext uri="{FF2B5EF4-FFF2-40B4-BE49-F238E27FC236}">
                  <a16:creationId xmlns:a16="http://schemas.microsoft.com/office/drawing/2014/main" id="{FC106FFA-92F2-F991-C8AD-724BFAD7D28B}"/>
                </a:ext>
              </a:extLst>
            </p:cNvPr>
            <p:cNvSpPr/>
            <p:nvPr/>
          </p:nvSpPr>
          <p:spPr>
            <a:xfrm>
              <a:off x="766362" y="3547277"/>
              <a:ext cx="5418666" cy="903112"/>
            </a:xfrm>
            <a:custGeom>
              <a:avLst/>
              <a:gdLst>
                <a:gd name="connsiteX0" fmla="*/ 0 w 5418666"/>
                <a:gd name="connsiteY0" fmla="*/ 903111 h 903111"/>
                <a:gd name="connsiteX1" fmla="*/ 677333 w 5418666"/>
                <a:gd name="connsiteY1" fmla="*/ 0 h 903111"/>
                <a:gd name="connsiteX2" fmla="*/ 4741333 w 5418666"/>
                <a:gd name="connsiteY2" fmla="*/ 0 h 903111"/>
                <a:gd name="connsiteX3" fmla="*/ 5418666 w 5418666"/>
                <a:gd name="connsiteY3" fmla="*/ 903111 h 903111"/>
                <a:gd name="connsiteX4" fmla="*/ 0 w 5418666"/>
                <a:gd name="connsiteY4" fmla="*/ 903111 h 903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18666" h="903111">
                  <a:moveTo>
                    <a:pt x="5418666" y="1"/>
                  </a:moveTo>
                  <a:lnTo>
                    <a:pt x="4741333" y="903110"/>
                  </a:lnTo>
                  <a:lnTo>
                    <a:pt x="677333" y="903110"/>
                  </a:lnTo>
                  <a:lnTo>
                    <a:pt x="0" y="1"/>
                  </a:lnTo>
                  <a:lnTo>
                    <a:pt x="5418666" y="1"/>
                  </a:lnTo>
                  <a:close/>
                </a:path>
              </a:pathLst>
            </a:custGeom>
            <a:solidFill>
              <a:srgbClr val="5B9BD5">
                <a:lumMod val="60000"/>
                <a:lumOff val="40000"/>
              </a:srgbClr>
            </a:solidFill>
            <a:ln w="762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none" lIns="996527" tIns="48260" rIns="996526" bIns="48261" numCol="1" spcCol="127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ja-JP" altLang="en-US" sz="2000" b="1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キーワード解析</a:t>
              </a:r>
            </a:p>
          </p:txBody>
        </p:sp>
        <p:sp>
          <p:nvSpPr>
            <p:cNvPr id="45" name="フリーフォーム 5">
              <a:extLst>
                <a:ext uri="{FF2B5EF4-FFF2-40B4-BE49-F238E27FC236}">
                  <a16:creationId xmlns:a16="http://schemas.microsoft.com/office/drawing/2014/main" id="{1CAD9AFD-FC23-9733-34CF-F21FFF42E5A9}"/>
                </a:ext>
              </a:extLst>
            </p:cNvPr>
            <p:cNvSpPr/>
            <p:nvPr/>
          </p:nvSpPr>
          <p:spPr>
            <a:xfrm>
              <a:off x="1443696" y="4450388"/>
              <a:ext cx="4064000" cy="903112"/>
            </a:xfrm>
            <a:custGeom>
              <a:avLst/>
              <a:gdLst>
                <a:gd name="connsiteX0" fmla="*/ 0 w 4064000"/>
                <a:gd name="connsiteY0" fmla="*/ 903111 h 903111"/>
                <a:gd name="connsiteX1" fmla="*/ 677333 w 4064000"/>
                <a:gd name="connsiteY1" fmla="*/ 0 h 903111"/>
                <a:gd name="connsiteX2" fmla="*/ 3386667 w 4064000"/>
                <a:gd name="connsiteY2" fmla="*/ 0 h 903111"/>
                <a:gd name="connsiteX3" fmla="*/ 4064000 w 4064000"/>
                <a:gd name="connsiteY3" fmla="*/ 903111 h 903111"/>
                <a:gd name="connsiteX4" fmla="*/ 0 w 4064000"/>
                <a:gd name="connsiteY4" fmla="*/ 903111 h 903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64000" h="903111">
                  <a:moveTo>
                    <a:pt x="4064000" y="1"/>
                  </a:moveTo>
                  <a:lnTo>
                    <a:pt x="3386667" y="903110"/>
                  </a:lnTo>
                  <a:lnTo>
                    <a:pt x="677333" y="903110"/>
                  </a:lnTo>
                  <a:lnTo>
                    <a:pt x="0" y="1"/>
                  </a:lnTo>
                  <a:lnTo>
                    <a:pt x="4064000" y="1"/>
                  </a:lnTo>
                  <a:close/>
                </a:path>
              </a:pathLst>
            </a:custGeom>
            <a:solidFill>
              <a:srgbClr val="5B9BD5"/>
            </a:solidFill>
            <a:ln w="762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none" lIns="759459" tIns="48260" rIns="759461" bIns="48261" numCol="1" spcCol="127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ja-JP" altLang="en-US" sz="2000" b="1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自動</a:t>
              </a:r>
              <a:r>
                <a:rPr lang="en-US" altLang="ja-JP" sz="2000" b="1" dirty="0">
                  <a:solidFill>
                    <a:srgbClr val="333333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DM</a:t>
              </a:r>
              <a:endParaRPr lang="ja-JP" altLang="en-US" sz="2000" b="1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</a:endParaRPr>
            </a:p>
          </p:txBody>
        </p:sp>
        <p:sp>
          <p:nvSpPr>
            <p:cNvPr id="46" name="フリーフォーム 6">
              <a:extLst>
                <a:ext uri="{FF2B5EF4-FFF2-40B4-BE49-F238E27FC236}">
                  <a16:creationId xmlns:a16="http://schemas.microsoft.com/office/drawing/2014/main" id="{38918F31-6AC9-92B2-BA0B-0A4C9D56CFC9}"/>
                </a:ext>
              </a:extLst>
            </p:cNvPr>
            <p:cNvSpPr/>
            <p:nvPr/>
          </p:nvSpPr>
          <p:spPr>
            <a:xfrm>
              <a:off x="2121028" y="5353499"/>
              <a:ext cx="2709334" cy="903111"/>
            </a:xfrm>
            <a:custGeom>
              <a:avLst/>
              <a:gdLst>
                <a:gd name="connsiteX0" fmla="*/ 0 w 2709333"/>
                <a:gd name="connsiteY0" fmla="*/ 903111 h 903111"/>
                <a:gd name="connsiteX1" fmla="*/ 677333 w 2709333"/>
                <a:gd name="connsiteY1" fmla="*/ 0 h 903111"/>
                <a:gd name="connsiteX2" fmla="*/ 2032000 w 2709333"/>
                <a:gd name="connsiteY2" fmla="*/ 0 h 903111"/>
                <a:gd name="connsiteX3" fmla="*/ 2709333 w 2709333"/>
                <a:gd name="connsiteY3" fmla="*/ 903111 h 903111"/>
                <a:gd name="connsiteX4" fmla="*/ 0 w 2709333"/>
                <a:gd name="connsiteY4" fmla="*/ 903111 h 903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9333" h="903111">
                  <a:moveTo>
                    <a:pt x="2709333" y="1"/>
                  </a:moveTo>
                  <a:lnTo>
                    <a:pt x="2032000" y="903110"/>
                  </a:lnTo>
                  <a:lnTo>
                    <a:pt x="677333" y="903110"/>
                  </a:lnTo>
                  <a:lnTo>
                    <a:pt x="0" y="1"/>
                  </a:lnTo>
                  <a:lnTo>
                    <a:pt x="2709333" y="1"/>
                  </a:lnTo>
                  <a:close/>
                </a:path>
              </a:pathLst>
            </a:custGeom>
            <a:solidFill>
              <a:srgbClr val="5B9BD5">
                <a:lumMod val="75000"/>
              </a:srgbClr>
            </a:solidFill>
            <a:ln w="76200" cap="flat" cmpd="sng" algn="ctr">
              <a:noFill/>
              <a:prstDash val="solid"/>
              <a:miter lim="800000"/>
            </a:ln>
            <a:effectLst/>
          </p:spPr>
          <p:txBody>
            <a:bodyPr spcFirstLastPara="0" vert="horz" wrap="none" lIns="522394" tIns="48260" rIns="522394" bIns="48260" numCol="1" spcCol="127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689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ja-JP" altLang="en-US" sz="2800" b="1">
                  <a:solidFill>
                    <a:sysClr val="window" lastClr="FFFFFF"/>
                  </a:solidFill>
                  <a:latin typeface="Yu Gothic" panose="020B0400000000000000" pitchFamily="34" charset="-128"/>
                  <a:ea typeface="Yu Gothic" panose="020B0400000000000000" pitchFamily="34" charset="-128"/>
                </a:rPr>
                <a:t>来店</a:t>
              </a: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E9F01AA5-0829-D717-0BB9-767BE0086953}"/>
              </a:ext>
            </a:extLst>
          </p:cNvPr>
          <p:cNvGrpSpPr/>
          <p:nvPr/>
        </p:nvGrpSpPr>
        <p:grpSpPr>
          <a:xfrm flipH="1">
            <a:off x="1261690" y="1789943"/>
            <a:ext cx="3938501" cy="4024017"/>
            <a:chOff x="7551539" y="1996922"/>
            <a:chExt cx="3938501" cy="4024017"/>
          </a:xfrm>
        </p:grpSpPr>
        <p:sp>
          <p:nvSpPr>
            <p:cNvPr id="36" name="テキスト ボックス 9">
              <a:extLst>
                <a:ext uri="{FF2B5EF4-FFF2-40B4-BE49-F238E27FC236}">
                  <a16:creationId xmlns:a16="http://schemas.microsoft.com/office/drawing/2014/main" id="{4F6ED8ED-CD76-D5F4-28D8-6BF7FD00E54A}"/>
                </a:ext>
              </a:extLst>
            </p:cNvPr>
            <p:cNvSpPr txBox="1"/>
            <p:nvPr/>
          </p:nvSpPr>
          <p:spPr>
            <a:xfrm>
              <a:off x="9851184" y="1996922"/>
              <a:ext cx="1638856" cy="370987"/>
            </a:xfrm>
            <a:prstGeom prst="roundRect">
              <a:avLst>
                <a:gd name="adj" fmla="val 50000"/>
              </a:avLst>
            </a:prstGeom>
            <a:solidFill>
              <a:sysClr val="window" lastClr="FFFFFF"/>
            </a:solidFill>
            <a:ln w="31750">
              <a:solidFill>
                <a:srgbClr val="5B9BD5"/>
              </a:solidFill>
            </a:ln>
          </p:spPr>
          <p:txBody>
            <a:bodyPr wrap="square" rtlCol="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約</a:t>
              </a:r>
              <a:r>
                <a:rPr lang="en-US" altLang="ja-JP" b="1" dirty="0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100,000</a:t>
              </a:r>
              <a:r>
                <a:rPr lang="ja-JP" altLang="en-US" sz="1200" b="1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人</a:t>
              </a:r>
              <a:endParaRPr lang="ja-JP" altLang="en-US" b="1">
                <a:solidFill>
                  <a:srgbClr val="5B9BD5"/>
                </a:solidFill>
                <a:latin typeface="Roboto" panose="02000000000000000000" pitchFamily="2" charset="0"/>
                <a:ea typeface="Yu Gothic" panose="020B0400000000000000" pitchFamily="34" charset="-128"/>
              </a:endParaRPr>
            </a:p>
          </p:txBody>
        </p:sp>
        <p:sp>
          <p:nvSpPr>
            <p:cNvPr id="37" name="テキスト ボックス 10">
              <a:extLst>
                <a:ext uri="{FF2B5EF4-FFF2-40B4-BE49-F238E27FC236}">
                  <a16:creationId xmlns:a16="http://schemas.microsoft.com/office/drawing/2014/main" id="{D708731C-0177-3C22-1F0C-E2D2953845AB}"/>
                </a:ext>
              </a:extLst>
            </p:cNvPr>
            <p:cNvSpPr txBox="1"/>
            <p:nvPr/>
          </p:nvSpPr>
          <p:spPr>
            <a:xfrm>
              <a:off x="9276273" y="2910180"/>
              <a:ext cx="1638856" cy="370987"/>
            </a:xfrm>
            <a:prstGeom prst="roundRect">
              <a:avLst>
                <a:gd name="adj" fmla="val 50000"/>
              </a:avLst>
            </a:prstGeom>
            <a:solidFill>
              <a:sysClr val="window" lastClr="FFFFFF"/>
            </a:solidFill>
            <a:ln w="31750">
              <a:solidFill>
                <a:srgbClr val="5B9BD5"/>
              </a:solidFill>
            </a:ln>
          </p:spPr>
          <p:txBody>
            <a:bodyPr wrap="square" rtlCol="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約</a:t>
              </a:r>
              <a:r>
                <a:rPr lang="en-US" altLang="ja-JP" b="1" dirty="0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20,000</a:t>
              </a:r>
              <a:r>
                <a:rPr lang="ja-JP" altLang="en-US" sz="1200" b="1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人</a:t>
              </a:r>
              <a:endParaRPr lang="ja-JP" altLang="en-US" b="1">
                <a:solidFill>
                  <a:srgbClr val="5B9BD5"/>
                </a:solidFill>
                <a:latin typeface="Roboto" panose="02000000000000000000" pitchFamily="2" charset="0"/>
                <a:ea typeface="Yu Gothic" panose="020B0400000000000000" pitchFamily="34" charset="-128"/>
              </a:endParaRPr>
            </a:p>
          </p:txBody>
        </p:sp>
        <p:sp>
          <p:nvSpPr>
            <p:cNvPr id="38" name="テキスト ボックス 11">
              <a:extLst>
                <a:ext uri="{FF2B5EF4-FFF2-40B4-BE49-F238E27FC236}">
                  <a16:creationId xmlns:a16="http://schemas.microsoft.com/office/drawing/2014/main" id="{65A557A8-F568-D414-3D57-85ACADDCAA8B}"/>
                </a:ext>
              </a:extLst>
            </p:cNvPr>
            <p:cNvSpPr txBox="1"/>
            <p:nvPr/>
          </p:nvSpPr>
          <p:spPr>
            <a:xfrm>
              <a:off x="8701362" y="3823438"/>
              <a:ext cx="1638856" cy="370987"/>
            </a:xfrm>
            <a:prstGeom prst="roundRect">
              <a:avLst>
                <a:gd name="adj" fmla="val 50000"/>
              </a:avLst>
            </a:prstGeom>
            <a:solidFill>
              <a:sysClr val="window" lastClr="FFFFFF"/>
            </a:solidFill>
            <a:ln w="31750">
              <a:solidFill>
                <a:srgbClr val="5B9BD5"/>
              </a:solidFill>
            </a:ln>
          </p:spPr>
          <p:txBody>
            <a:bodyPr wrap="square" rtlCol="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約</a:t>
              </a:r>
              <a:r>
                <a:rPr lang="en-US" altLang="ja-JP" b="1" dirty="0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4,000</a:t>
              </a:r>
              <a:r>
                <a:rPr lang="ja-JP" altLang="en-US" sz="1200" b="1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人</a:t>
              </a:r>
              <a:endParaRPr lang="ja-JP" altLang="en-US" b="1">
                <a:solidFill>
                  <a:srgbClr val="5B9BD5"/>
                </a:solidFill>
                <a:latin typeface="Roboto" panose="02000000000000000000" pitchFamily="2" charset="0"/>
                <a:ea typeface="Yu Gothic" panose="020B0400000000000000" pitchFamily="34" charset="-128"/>
              </a:endParaRPr>
            </a:p>
          </p:txBody>
        </p:sp>
        <p:sp>
          <p:nvSpPr>
            <p:cNvPr id="40" name="テキスト ボックス 12">
              <a:extLst>
                <a:ext uri="{FF2B5EF4-FFF2-40B4-BE49-F238E27FC236}">
                  <a16:creationId xmlns:a16="http://schemas.microsoft.com/office/drawing/2014/main" id="{007D6807-DF56-4C15-5DF8-2CCE0DEFA131}"/>
                </a:ext>
              </a:extLst>
            </p:cNvPr>
            <p:cNvSpPr txBox="1"/>
            <p:nvPr/>
          </p:nvSpPr>
          <p:spPr>
            <a:xfrm>
              <a:off x="8126451" y="4736696"/>
              <a:ext cx="1638856" cy="370987"/>
            </a:xfrm>
            <a:prstGeom prst="roundRect">
              <a:avLst>
                <a:gd name="adj" fmla="val 50000"/>
              </a:avLst>
            </a:prstGeom>
            <a:solidFill>
              <a:sysClr val="window" lastClr="FFFFFF"/>
            </a:solidFill>
            <a:ln w="31750">
              <a:solidFill>
                <a:srgbClr val="5B9BD5"/>
              </a:solidFill>
            </a:ln>
          </p:spPr>
          <p:txBody>
            <a:bodyPr wrap="square" rtlCol="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約</a:t>
              </a:r>
              <a:r>
                <a:rPr lang="en-US" altLang="ja-JP" b="1" dirty="0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400</a:t>
              </a:r>
              <a:r>
                <a:rPr lang="ja-JP" altLang="en-US" sz="1200" b="1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人</a:t>
              </a:r>
              <a:endParaRPr lang="ja-JP" altLang="en-US" b="1">
                <a:solidFill>
                  <a:srgbClr val="5B9BD5"/>
                </a:solidFill>
                <a:latin typeface="Roboto" panose="02000000000000000000" pitchFamily="2" charset="0"/>
                <a:ea typeface="Yu Gothic" panose="020B0400000000000000" pitchFamily="34" charset="-128"/>
              </a:endParaRPr>
            </a:p>
          </p:txBody>
        </p:sp>
        <p:sp>
          <p:nvSpPr>
            <p:cNvPr id="41" name="テキスト ボックス 13">
              <a:extLst>
                <a:ext uri="{FF2B5EF4-FFF2-40B4-BE49-F238E27FC236}">
                  <a16:creationId xmlns:a16="http://schemas.microsoft.com/office/drawing/2014/main" id="{462049FA-10FE-5E23-898E-AE70B2F10017}"/>
                </a:ext>
              </a:extLst>
            </p:cNvPr>
            <p:cNvSpPr txBox="1"/>
            <p:nvPr/>
          </p:nvSpPr>
          <p:spPr>
            <a:xfrm>
              <a:off x="7551539" y="5649952"/>
              <a:ext cx="1638856" cy="370987"/>
            </a:xfrm>
            <a:prstGeom prst="roundRect">
              <a:avLst>
                <a:gd name="adj" fmla="val 50000"/>
              </a:avLst>
            </a:prstGeom>
            <a:solidFill>
              <a:sysClr val="window" lastClr="FFFFFF"/>
            </a:solidFill>
            <a:ln w="31750">
              <a:solidFill>
                <a:srgbClr val="5B9BD5"/>
              </a:solidFill>
            </a:ln>
          </p:spPr>
          <p:txBody>
            <a:bodyPr wrap="square" rtlCol="0" anchor="ctr" anchorCtr="0">
              <a:no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200" b="1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約</a:t>
              </a:r>
              <a:r>
                <a:rPr lang="en-US" altLang="ja-JP" b="1" dirty="0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100</a:t>
              </a:r>
              <a:r>
                <a:rPr lang="ja-JP" altLang="en-US" sz="1200" b="1">
                  <a:solidFill>
                    <a:srgbClr val="5B9BD5"/>
                  </a:solidFill>
                  <a:latin typeface="Roboto" panose="02000000000000000000" pitchFamily="2" charset="0"/>
                  <a:ea typeface="Yu Gothic" panose="020B0400000000000000" pitchFamily="34" charset="-128"/>
                </a:rPr>
                <a:t>人</a:t>
              </a:r>
              <a:endParaRPr lang="ja-JP" altLang="en-US" b="1">
                <a:solidFill>
                  <a:srgbClr val="5B9BD5"/>
                </a:solidFill>
                <a:latin typeface="Roboto" panose="02000000000000000000" pitchFamily="2" charset="0"/>
                <a:ea typeface="Yu Gothic" panose="020B0400000000000000" pitchFamily="34" charset="-128"/>
              </a:endParaRPr>
            </a:p>
          </p:txBody>
        </p:sp>
      </p:grpSp>
      <p:sp>
        <p:nvSpPr>
          <p:cNvPr id="31" name="テキスト ボックス 14">
            <a:extLst>
              <a:ext uri="{FF2B5EF4-FFF2-40B4-BE49-F238E27FC236}">
                <a16:creationId xmlns:a16="http://schemas.microsoft.com/office/drawing/2014/main" id="{18849B83-1CAC-E1AE-A6A5-7C1F0D677FFF}"/>
              </a:ext>
            </a:extLst>
          </p:cNvPr>
          <p:cNvSpPr txBox="1"/>
          <p:nvPr/>
        </p:nvSpPr>
        <p:spPr>
          <a:xfrm>
            <a:off x="1103107" y="739521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400" b="1" dirty="0">
                <a:solidFill>
                  <a:srgbClr val="333333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自動ターゲティングで来店確率の高いお客さまにリーチできる</a:t>
            </a:r>
          </a:p>
        </p:txBody>
      </p:sp>
      <p:sp>
        <p:nvSpPr>
          <p:cNvPr id="33" name="テキスト ボックス 18">
            <a:extLst>
              <a:ext uri="{FF2B5EF4-FFF2-40B4-BE49-F238E27FC236}">
                <a16:creationId xmlns:a16="http://schemas.microsoft.com/office/drawing/2014/main" id="{8C441580-E5EF-CECD-3EB2-17D06180D7F7}"/>
              </a:ext>
            </a:extLst>
          </p:cNvPr>
          <p:cNvSpPr txBox="1"/>
          <p:nvPr/>
        </p:nvSpPr>
        <p:spPr>
          <a:xfrm>
            <a:off x="6456041" y="4614629"/>
            <a:ext cx="451383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3200" b="1" dirty="0">
                <a:solidFill>
                  <a:srgbClr val="5B9BD5">
                    <a:lumMod val="75000"/>
                  </a:srgbClr>
                </a:solidFill>
                <a:latin typeface="Roboto" panose="02000000000000000000" pitchFamily="2" charset="0"/>
                <a:ea typeface="Yu Gothic" panose="020B0400000000000000" pitchFamily="34" charset="-128"/>
              </a:rPr>
              <a:t>DM</a:t>
            </a:r>
            <a:r>
              <a:rPr lang="ja-JP" altLang="en-US" sz="3200" b="1" dirty="0">
                <a:solidFill>
                  <a:srgbClr val="5B9BD5">
                    <a:lumMod val="75000"/>
                  </a:srgbClr>
                </a:solidFill>
                <a:latin typeface="Roboto" panose="02000000000000000000" pitchFamily="2" charset="0"/>
                <a:ea typeface="Yu Gothic" panose="020B0400000000000000" pitchFamily="34" charset="-128"/>
              </a:rPr>
              <a:t>を送った内</a:t>
            </a:r>
            <a:endParaRPr lang="en-US" altLang="ja-JP" sz="3200" b="1" dirty="0">
              <a:solidFill>
                <a:srgbClr val="5B9BD5">
                  <a:lumMod val="75000"/>
                </a:srgbClr>
              </a:solidFill>
              <a:latin typeface="Roboto" panose="02000000000000000000" pitchFamily="2" charset="0"/>
              <a:ea typeface="Yu Gothic" panose="020B0400000000000000" pitchFamily="34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u="wavyHeavy" spc="300" dirty="0">
                <a:solidFill>
                  <a:srgbClr val="5B9BD5">
                    <a:lumMod val="75000"/>
                  </a:srgbClr>
                </a:solidFill>
                <a:uFill>
                  <a:solidFill>
                    <a:srgbClr val="FFC000"/>
                  </a:solidFill>
                </a:uFill>
                <a:latin typeface="Roboto" panose="02000000000000000000" pitchFamily="2" charset="0"/>
                <a:ea typeface="Yu Gothic" panose="020B0400000000000000" pitchFamily="34" charset="-128"/>
              </a:rPr>
              <a:t>約</a:t>
            </a:r>
            <a:r>
              <a:rPr lang="en-US" altLang="ja-JP" sz="6000" b="1" u="wavyHeavy" dirty="0">
                <a:solidFill>
                  <a:srgbClr val="5B9BD5">
                    <a:lumMod val="75000"/>
                  </a:srgbClr>
                </a:solidFill>
                <a:uFill>
                  <a:solidFill>
                    <a:srgbClr val="FFC000"/>
                  </a:solidFill>
                </a:uFill>
                <a:latin typeface="Roboto" panose="02000000000000000000" pitchFamily="2" charset="0"/>
                <a:ea typeface="Yu Gothic" panose="020B0400000000000000" pitchFamily="34" charset="-128"/>
              </a:rPr>
              <a:t>4</a:t>
            </a:r>
            <a:r>
              <a:rPr lang="ja-JP" altLang="en-US" sz="3600" b="1" u="wavyHeavy" dirty="0">
                <a:solidFill>
                  <a:srgbClr val="5B9BD5">
                    <a:lumMod val="75000"/>
                  </a:srgbClr>
                </a:solidFill>
                <a:uFill>
                  <a:solidFill>
                    <a:srgbClr val="FFC000"/>
                  </a:solidFill>
                </a:uFill>
                <a:latin typeface="Roboto" panose="02000000000000000000" pitchFamily="2" charset="0"/>
                <a:ea typeface="Yu Gothic" panose="020B0400000000000000" pitchFamily="34" charset="-128"/>
              </a:rPr>
              <a:t>人に</a:t>
            </a:r>
            <a:r>
              <a:rPr lang="en-US" altLang="ja-JP" sz="6000" b="1" u="wavyHeavy" dirty="0">
                <a:solidFill>
                  <a:srgbClr val="5B9BD5">
                    <a:lumMod val="75000"/>
                  </a:srgbClr>
                </a:solidFill>
                <a:uFill>
                  <a:solidFill>
                    <a:srgbClr val="FFC000"/>
                  </a:solidFill>
                </a:uFill>
                <a:latin typeface="Roboto" panose="02000000000000000000" pitchFamily="2" charset="0"/>
                <a:ea typeface="Yu Gothic" panose="020B0400000000000000" pitchFamily="34" charset="-128"/>
              </a:rPr>
              <a:t>1</a:t>
            </a:r>
            <a:r>
              <a:rPr lang="ja-JP" altLang="en-US" sz="3600" b="1" u="wavyHeavy" dirty="0">
                <a:solidFill>
                  <a:srgbClr val="5B9BD5">
                    <a:lumMod val="75000"/>
                  </a:srgbClr>
                </a:solidFill>
                <a:uFill>
                  <a:solidFill>
                    <a:srgbClr val="FFC000"/>
                  </a:solidFill>
                </a:uFill>
                <a:latin typeface="Roboto" panose="02000000000000000000" pitchFamily="2" charset="0"/>
                <a:ea typeface="Yu Gothic" panose="020B0400000000000000" pitchFamily="34" charset="-128"/>
              </a:rPr>
              <a:t>人が来店</a:t>
            </a:r>
            <a:endParaRPr lang="en-US" altLang="ja-JP" sz="2800" b="1" u="wavyHeavy" dirty="0">
              <a:solidFill>
                <a:srgbClr val="5B9BD5">
                  <a:lumMod val="75000"/>
                </a:srgbClr>
              </a:solidFill>
              <a:uFill>
                <a:solidFill>
                  <a:srgbClr val="FFC000"/>
                </a:solidFill>
              </a:uFill>
              <a:latin typeface="Roboto" panose="02000000000000000000" pitchFamily="2" charset="0"/>
              <a:ea typeface="Yu Gothic" panose="020B0400000000000000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yramid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pyramid</Template>
  <TotalTime>0</TotalTime>
  <Words>58</Words>
  <Application>Microsoft Office PowerPoint</Application>
  <PresentationFormat>ユーザー設定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メイリオ</vt:lpstr>
      <vt:lpstr>游ゴシック</vt:lpstr>
      <vt:lpstr>Arial</vt:lpstr>
      <vt:lpstr>Calibri</vt:lpstr>
      <vt:lpstr>Roboto</vt:lpstr>
      <vt:lpstr>Times New Roman</vt:lpstr>
      <vt:lpstr>Wingdings</vt:lpstr>
      <vt:lpstr>pyramid</vt:lpstr>
      <vt:lpstr>AI人材分類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2017-03-04T02:28:16Z</dcterms:created>
  <dcterms:modified xsi:type="dcterms:W3CDTF">2026-03-20T22:14:45Z</dcterms:modified>
</cp:coreProperties>
</file>