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9A9A9A"/>
    <a:srgbClr val="888888"/>
    <a:srgbClr val="FF1F1F"/>
    <a:srgbClr val="FF4E4E"/>
    <a:srgbClr val="FFFFFF"/>
    <a:srgbClr val="1E90FF"/>
    <a:srgbClr val="008000"/>
    <a:srgbClr val="DE6641"/>
    <a:srgbClr val="54C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118" autoAdjust="0"/>
  </p:normalViewPr>
  <p:slideViewPr>
    <p:cSldViewPr>
      <p:cViewPr varScale="1">
        <p:scale>
          <a:sx n="92" d="100"/>
          <a:sy n="92" d="100"/>
        </p:scale>
        <p:origin x="1878" y="306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649CC60D-DFA1-6980-D9F8-EA32908092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D5C379F-9DE9-3E9B-8B85-F60A3BEDBA2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742EF28-A2CB-403D-92F4-E497A085706A}" type="datetimeFigureOut">
              <a:rPr lang="ja-JP" altLang="en-US"/>
              <a:pPr>
                <a:defRPr/>
              </a:pPr>
              <a:t>2025/7/29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ED69F6-9D2C-7FD7-3B55-9E7E62E071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6860E2-B4DA-1BC8-4873-B58BB6893A2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0D34F9-C279-418A-80CD-626679587D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74DB830-388E-EF54-2E76-0C39636295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C4797D-B667-6422-3414-6D5F2672213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FE3503-9B7A-4BEA-859A-123DB851D71F}" type="datetimeFigureOut">
              <a:rPr lang="ja-JP" altLang="en-US"/>
              <a:pPr>
                <a:defRPr/>
              </a:pPr>
              <a:t>2025/7/29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EA0C49E1-2415-5F74-EDE4-13E0B001D85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307095C-5346-564A-FF55-AB3C80493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CB2A53-9938-ABBD-C55E-692AE321EA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176FF0-7716-7562-3F3B-B7CC516E39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E178660-D4B6-403A-8814-F5F974F85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>
            <a:extLst>
              <a:ext uri="{FF2B5EF4-FFF2-40B4-BE49-F238E27FC236}">
                <a16:creationId xmlns:a16="http://schemas.microsoft.com/office/drawing/2014/main" id="{923C5C53-2E3D-CE4F-5A85-9FE4FBA529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>
            <a:extLst>
              <a:ext uri="{FF2B5EF4-FFF2-40B4-BE49-F238E27FC236}">
                <a16:creationId xmlns:a16="http://schemas.microsoft.com/office/drawing/2014/main" id="{8A76B732-4052-FD0E-4939-81DBF32AA8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dirty="0"/>
              <a:t>https://www.chatdealer.jp/me/basic/cost_performance.php</a:t>
            </a:r>
            <a:endParaRPr lang="ja-JP" altLang="en-US" dirty="0"/>
          </a:p>
        </p:txBody>
      </p:sp>
      <p:sp>
        <p:nvSpPr>
          <p:cNvPr id="6148" name="スライド番号プレースホルダー 3">
            <a:extLst>
              <a:ext uri="{FF2B5EF4-FFF2-40B4-BE49-F238E27FC236}">
                <a16:creationId xmlns:a16="http://schemas.microsoft.com/office/drawing/2014/main" id="{41EDDBA9-82A1-31D5-F541-93B43C626AB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anose="020B0604030504040204" pitchFamily="50" charset="-128"/>
                <a:ea typeface="ＭＳ Ｐゴシック" panose="020B0600070205080204" pitchFamily="50" charset="-128"/>
              </a:defRPr>
            </a:lvl9pPr>
          </a:lstStyle>
          <a:p>
            <a:fld id="{AB274FC4-5EED-4259-AE1F-E4E229C686EC}" type="slidenum">
              <a:rPr lang="ja-JP" altLang="en-US" smtClean="0">
                <a:latin typeface="Calibri" panose="020F0502020204030204" pitchFamily="34" charset="0"/>
              </a:rPr>
              <a:pPr/>
              <a:t>0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C Banner">
            <a:extLst>
              <a:ext uri="{FF2B5EF4-FFF2-40B4-BE49-F238E27FC236}">
                <a16:creationId xmlns:a16="http://schemas.microsoft.com/office/drawing/2014/main" id="{ECC01438-DE6F-BF71-15E1-04DBA52528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AC Banner">
            <a:extLst>
              <a:ext uri="{FF2B5EF4-FFF2-40B4-BE49-F238E27FC236}">
                <a16:creationId xmlns:a16="http://schemas.microsoft.com/office/drawing/2014/main" id="{885F8350-52E2-9C21-C049-9617F7EA7A8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BBC3CD56-1767-817D-CA59-B6F206429AB5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F4F628C8-7066-554F-BDDE-F0F53B1E530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B9426ED-CF8C-12E1-F9AF-3087ADB2D8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F59F86B-8912-4674-1353-6FBC66298338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3">
            <a:extLst>
              <a:ext uri="{FF2B5EF4-FFF2-40B4-BE49-F238E27FC236}">
                <a16:creationId xmlns:a16="http://schemas.microsoft.com/office/drawing/2014/main" id="{7F6AC2D5-AE2B-7F97-77BC-CB9F9305E2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266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5A151E5C-BC35-68D8-AC6E-80DF689BE8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67DBB09A-EC73-4DA4-AE11-5237A327E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>
            <a:extLst>
              <a:ext uri="{FF2B5EF4-FFF2-40B4-BE49-F238E27FC236}">
                <a16:creationId xmlns:a16="http://schemas.microsoft.com/office/drawing/2014/main" id="{224CC4A8-9FF3-99CD-5574-09A73502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動画広告を活用したマーケティング施策メリット・デメリット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CCF3615-4384-120E-6BB7-AECA74A811EE}"/>
              </a:ext>
            </a:extLst>
          </p:cNvPr>
          <p:cNvSpPr/>
          <p:nvPr/>
        </p:nvSpPr>
        <p:spPr>
          <a:xfrm>
            <a:off x="5097536" y="1775909"/>
            <a:ext cx="4680000" cy="2804620"/>
          </a:xfrm>
          <a:prstGeom prst="rect">
            <a:avLst/>
          </a:prstGeom>
          <a:noFill/>
          <a:ln w="50800">
            <a:solidFill>
              <a:srgbClr val="FF60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2000" b="1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D959904-FF11-D996-381A-23D4BD5D29C2}"/>
              </a:ext>
            </a:extLst>
          </p:cNvPr>
          <p:cNvSpPr/>
          <p:nvPr/>
        </p:nvSpPr>
        <p:spPr>
          <a:xfrm>
            <a:off x="155358" y="1775909"/>
            <a:ext cx="4644000" cy="2804620"/>
          </a:xfrm>
          <a:prstGeom prst="rect">
            <a:avLst/>
          </a:prstGeom>
          <a:noFill/>
          <a:ln w="50800">
            <a:solidFill>
              <a:srgbClr val="1E9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2000" b="1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8979A78-392B-834F-E954-C28A4BFA49F8}"/>
              </a:ext>
            </a:extLst>
          </p:cNvPr>
          <p:cNvSpPr/>
          <p:nvPr/>
        </p:nvSpPr>
        <p:spPr>
          <a:xfrm>
            <a:off x="5097536" y="1124744"/>
            <a:ext cx="4680000" cy="815288"/>
          </a:xfrm>
          <a:prstGeom prst="rect">
            <a:avLst/>
          </a:prstGeom>
          <a:solidFill>
            <a:srgbClr val="FF6063"/>
          </a:solidFill>
          <a:ln w="50800">
            <a:solidFill>
              <a:srgbClr val="FF60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デメリット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FCE297-69EA-AE9A-7113-BDFD5F1BB674}"/>
              </a:ext>
            </a:extLst>
          </p:cNvPr>
          <p:cNvSpPr/>
          <p:nvPr/>
        </p:nvSpPr>
        <p:spPr>
          <a:xfrm>
            <a:off x="487593" y="2278502"/>
            <a:ext cx="3899843" cy="556100"/>
          </a:xfrm>
          <a:prstGeom prst="rect">
            <a:avLst/>
          </a:prstGeom>
          <a:solidFill>
            <a:srgbClr val="DEEFFF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 dirty="0">
                <a:solidFill>
                  <a:srgbClr val="333333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伝えられる情報量が多い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5236AB-D673-918F-1B77-7E66DE93D606}"/>
              </a:ext>
            </a:extLst>
          </p:cNvPr>
          <p:cNvSpPr/>
          <p:nvPr/>
        </p:nvSpPr>
        <p:spPr>
          <a:xfrm>
            <a:off x="487593" y="2973271"/>
            <a:ext cx="3899843" cy="556100"/>
          </a:xfrm>
          <a:prstGeom prst="rect">
            <a:avLst/>
          </a:prstGeom>
          <a:solidFill>
            <a:srgbClr val="DEEFFF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>
                <a:solidFill>
                  <a:srgbClr val="333333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印象を与えやすい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745CA4-6B4A-7190-2672-AC6E714FEDBC}"/>
              </a:ext>
            </a:extLst>
          </p:cNvPr>
          <p:cNvSpPr/>
          <p:nvPr/>
        </p:nvSpPr>
        <p:spPr>
          <a:xfrm>
            <a:off x="487593" y="3662214"/>
            <a:ext cx="3899843" cy="556100"/>
          </a:xfrm>
          <a:prstGeom prst="rect">
            <a:avLst/>
          </a:prstGeom>
          <a:solidFill>
            <a:srgbClr val="DEEFFF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>
                <a:solidFill>
                  <a:srgbClr val="333333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拡散されやすい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5ECDD03-355B-D00F-B653-8FE9ED25B53B}"/>
              </a:ext>
            </a:extLst>
          </p:cNvPr>
          <p:cNvSpPr/>
          <p:nvPr/>
        </p:nvSpPr>
        <p:spPr>
          <a:xfrm>
            <a:off x="5348133" y="2287413"/>
            <a:ext cx="4215711" cy="556100"/>
          </a:xfrm>
          <a:prstGeom prst="rect">
            <a:avLst/>
          </a:prstGeom>
          <a:solidFill>
            <a:srgbClr val="FFE1E2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 dirty="0">
                <a:solidFill>
                  <a:srgbClr val="333333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制作にコストがかかる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C7E8D5-B656-4592-C09F-25778656DFBC}"/>
              </a:ext>
            </a:extLst>
          </p:cNvPr>
          <p:cNvSpPr/>
          <p:nvPr/>
        </p:nvSpPr>
        <p:spPr>
          <a:xfrm>
            <a:off x="5348133" y="2982182"/>
            <a:ext cx="4215711" cy="556100"/>
          </a:xfrm>
          <a:prstGeom prst="rect">
            <a:avLst/>
          </a:prstGeom>
          <a:solidFill>
            <a:srgbClr val="FFE1E2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>
                <a:solidFill>
                  <a:srgbClr val="333333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スキップされやすい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7077077-019C-4BA6-35BE-287025B49543}"/>
              </a:ext>
            </a:extLst>
          </p:cNvPr>
          <p:cNvSpPr/>
          <p:nvPr/>
        </p:nvSpPr>
        <p:spPr>
          <a:xfrm>
            <a:off x="5348133" y="3671125"/>
            <a:ext cx="4215711" cy="556100"/>
          </a:xfrm>
          <a:prstGeom prst="rect">
            <a:avLst/>
          </a:prstGeom>
          <a:solidFill>
            <a:srgbClr val="FFE1E2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>
                <a:solidFill>
                  <a:srgbClr val="333333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不快に感じる恐れがある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591B837-D78A-8912-94AB-23437E9A4EF3}"/>
              </a:ext>
            </a:extLst>
          </p:cNvPr>
          <p:cNvSpPr/>
          <p:nvPr/>
        </p:nvSpPr>
        <p:spPr>
          <a:xfrm>
            <a:off x="146217" y="1775909"/>
            <a:ext cx="4680000" cy="2804620"/>
          </a:xfrm>
          <a:prstGeom prst="rect">
            <a:avLst/>
          </a:prstGeom>
          <a:noFill/>
          <a:ln w="50800">
            <a:solidFill>
              <a:srgbClr val="1E9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 sz="2000" b="1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3" name="テキスト ボックス 11">
            <a:extLst>
              <a:ext uri="{FF2B5EF4-FFF2-40B4-BE49-F238E27FC236}">
                <a16:creationId xmlns:a16="http://schemas.microsoft.com/office/drawing/2014/main" id="{CE729195-A8FC-32BD-A4FE-2504A1FF388C}"/>
              </a:ext>
            </a:extLst>
          </p:cNvPr>
          <p:cNvSpPr txBox="1"/>
          <p:nvPr/>
        </p:nvSpPr>
        <p:spPr>
          <a:xfrm>
            <a:off x="146217" y="4833501"/>
            <a:ext cx="4680000" cy="907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ja-JP" altLang="en-US" sz="1500" b="1" spc="50" dirty="0">
                <a:solidFill>
                  <a:srgbClr val="333333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動画は視認性や認知力が高く、また膨大な情報を短時間で多く伝えることができます。また静止画よりも動画の方がシェアされやすく広く拡散されます。</a:t>
            </a:r>
            <a:endParaRPr kumimoji="1" lang="en-US" altLang="ja-JP" sz="1500" b="1" spc="50" dirty="0">
              <a:solidFill>
                <a:srgbClr val="333333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4" name="テキスト ボックス 12">
            <a:extLst>
              <a:ext uri="{FF2B5EF4-FFF2-40B4-BE49-F238E27FC236}">
                <a16:creationId xmlns:a16="http://schemas.microsoft.com/office/drawing/2014/main" id="{B184267F-56C6-18C9-9025-CEC06C0C0259}"/>
              </a:ext>
            </a:extLst>
          </p:cNvPr>
          <p:cNvSpPr txBox="1"/>
          <p:nvPr/>
        </p:nvSpPr>
        <p:spPr>
          <a:xfrm>
            <a:off x="5097536" y="4833501"/>
            <a:ext cx="4680000" cy="907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ja-JP" altLang="en-US" sz="1500" b="1" spc="50" dirty="0">
                <a:solidFill>
                  <a:srgbClr val="333333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制作コストやスキップされやすさ、そして視聴者に不快感を与える恐れがあることに注意しながら、効果的な動画広告戦略を展開する必要があります。</a:t>
            </a:r>
            <a:endParaRPr kumimoji="1" lang="en-US" altLang="ja-JP" sz="1500" b="1" spc="50" dirty="0">
              <a:solidFill>
                <a:srgbClr val="333333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340CD5D-A98B-9DEE-E040-288619046C83}"/>
              </a:ext>
            </a:extLst>
          </p:cNvPr>
          <p:cNvSpPr/>
          <p:nvPr/>
        </p:nvSpPr>
        <p:spPr>
          <a:xfrm>
            <a:off x="146217" y="1124744"/>
            <a:ext cx="4680000" cy="815288"/>
          </a:xfrm>
          <a:prstGeom prst="rect">
            <a:avLst/>
          </a:prstGeom>
          <a:solidFill>
            <a:srgbClr val="1E90FF"/>
          </a:solidFill>
          <a:ln w="50800">
            <a:solidFill>
              <a:srgbClr val="1E9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 anchorCtr="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メリット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Yu Gothic</vt:lpstr>
      <vt:lpstr>Arial</vt:lpstr>
      <vt:lpstr>Calibri</vt:lpstr>
      <vt:lpstr>Times New Roman</vt:lpstr>
      <vt:lpstr>PowerPoint Design</vt:lpstr>
      <vt:lpstr>動画広告を活用したマーケティング施策メリット・デメリット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2025-07-29T10:38:12Z</dcterms:modified>
</cp:coreProperties>
</file>