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9A9A9A"/>
    <a:srgbClr val="888888"/>
    <a:srgbClr val="FF1F1F"/>
    <a:srgbClr val="FF4E4E"/>
    <a:srgbClr val="FFFFFF"/>
    <a:srgbClr val="1E90FF"/>
    <a:srgbClr val="008000"/>
    <a:srgbClr val="DE6641"/>
    <a:srgbClr val="54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118" autoAdjust="0"/>
  </p:normalViewPr>
  <p:slideViewPr>
    <p:cSldViewPr>
      <p:cViewPr>
        <p:scale>
          <a:sx n="100" d="100"/>
          <a:sy n="100" d="100"/>
        </p:scale>
        <p:origin x="576" y="16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49CC60D-DFA1-6980-D9F8-EA32908092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5C379F-9DE9-3E9B-8B85-F60A3BEDBA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42EF28-A2CB-403D-92F4-E497A085706A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ED69F6-9D2C-7FD7-3B55-9E7E62E071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6860E2-B4DA-1BC8-4873-B58BB6893A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0D34F9-C279-418A-80CD-626679587D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4DB830-388E-EF54-2E76-0C3963629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C4797D-B667-6422-3414-6D5F267221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FE3503-9B7A-4BEA-859A-123DB851D71F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A0C49E1-2415-5F74-EDE4-13E0B001D8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307095C-5346-564A-FF55-AB3C80493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CB2A53-9938-ABBD-C55E-692AE321EA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176FF0-7716-7562-3F3B-B7CC516E39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178660-D4B6-403A-8814-F5F974F85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923C5C53-2E3D-CE4F-5A85-9FE4FBA529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8A76B732-4052-FD0E-4939-81DBF32AA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https://www.chatdealer.jp/me/basic/cost_performance.php</a:t>
            </a:r>
            <a:endParaRPr lang="ja-JP" altLang="en-US" dirty="0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41EDDBA9-82A1-31D5-F541-93B43C626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fld id="{AB274FC4-5EED-4259-AE1F-E4E229C686EC}" type="slidenum">
              <a:rPr lang="ja-JP" altLang="en-US" smtClean="0">
                <a:latin typeface="Calibri" panose="020F0502020204030204" pitchFamily="34" charset="0"/>
              </a:rPr>
              <a:pPr/>
              <a:t>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ECC01438-DE6F-BF71-15E1-04DBA52528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85F8350-52E2-9C21-C049-9617F7EA7A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BBC3CD56-1767-817D-CA59-B6F206429AB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4F628C8-7066-554F-BDDE-F0F53B1E53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B9426ED-CF8C-12E1-F9AF-3087ADB2D8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59F86B-8912-4674-1353-6FBC66298338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7F6AC2D5-AE2B-7F97-77BC-CB9F9305E2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66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A151E5C-BC35-68D8-AC6E-80DF689BE8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7DBB09A-EC73-4DA4-AE11-5237A327E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tdealer.jp/me/basic/cost_performance.php" TargetMode="Externa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224CC4A8-9FF3-99CD-5574-09A73502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AI</a:t>
            </a:r>
            <a:r>
              <a:rPr lang="ja-JP" altLang="en-US" dirty="0"/>
              <a:t>型</a:t>
            </a:r>
            <a:r>
              <a:rPr lang="en-US" altLang="ja-JP" dirty="0"/>
              <a:t>/</a:t>
            </a:r>
            <a:r>
              <a:rPr lang="ja-JP" altLang="en-US" dirty="0"/>
              <a:t>ルールベース型のメリット・デメリット</a:t>
            </a:r>
          </a:p>
        </p:txBody>
      </p:sp>
      <p:sp>
        <p:nvSpPr>
          <p:cNvPr id="5123" name="正方形/長方形 11">
            <a:extLst>
              <a:ext uri="{FF2B5EF4-FFF2-40B4-BE49-F238E27FC236}">
                <a16:creationId xmlns:a16="http://schemas.microsoft.com/office/drawing/2014/main" id="{3D6B0EAF-E473-0EEF-ABD8-761DF7249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" y="6335713"/>
            <a:ext cx="96853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 dirty="0">
                <a:solidFill>
                  <a:srgbClr val="4D4D4D"/>
                </a:solidFill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「費用対効果バツグン！チャットボットで人件費・コストを大幅カット」</a:t>
            </a:r>
            <a:r>
              <a:rPr lang="ja-JP" altLang="en-US" sz="1000" dirty="0">
                <a:ea typeface="メイリオ" panose="020B0604030504040204" pitchFamily="50" charset="-128"/>
              </a:rPr>
              <a:t>から引用 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B6BAB7D-9BE0-3C80-C759-21CC969B6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04168"/>
              </p:ext>
            </p:extLst>
          </p:nvPr>
        </p:nvGraphicFramePr>
        <p:xfrm>
          <a:off x="200472" y="692696"/>
          <a:ext cx="9516513" cy="559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513">
                  <a:extLst>
                    <a:ext uri="{9D8B030D-6E8A-4147-A177-3AD203B41FA5}">
                      <a16:colId xmlns:a16="http://schemas.microsoft.com/office/drawing/2014/main" val="3811250620"/>
                    </a:ext>
                  </a:extLst>
                </a:gridCol>
                <a:gridCol w="3528000">
                  <a:extLst>
                    <a:ext uri="{9D8B030D-6E8A-4147-A177-3AD203B41FA5}">
                      <a16:colId xmlns:a16="http://schemas.microsoft.com/office/drawing/2014/main" val="4216921724"/>
                    </a:ext>
                  </a:extLst>
                </a:gridCol>
                <a:gridCol w="3528000">
                  <a:extLst>
                    <a:ext uri="{9D8B030D-6E8A-4147-A177-3AD203B41FA5}">
                      <a16:colId xmlns:a16="http://schemas.microsoft.com/office/drawing/2014/main" val="696202403"/>
                    </a:ext>
                  </a:extLst>
                </a:gridCol>
              </a:tblGrid>
              <a:tr h="455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種類</a:t>
                      </a:r>
                      <a:endParaRPr kumimoji="1" lang="ja-JP" altLang="en-US" dirty="0"/>
                    </a:p>
                  </a:txBody>
                  <a:tcPr anchor="ctr" anchorCtr="1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メリット</a:t>
                      </a:r>
                      <a:endParaRPr kumimoji="1" lang="ja-JP" altLang="en-US" dirty="0"/>
                    </a:p>
                  </a:txBody>
                  <a:tcPr marL="108000" marR="108000" anchor="ctr" anchorCtr="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デメリット</a:t>
                      </a:r>
                      <a:endParaRPr kumimoji="1" lang="ja-JP" altLang="en-US" dirty="0"/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83946"/>
                  </a:ext>
                </a:extLst>
              </a:tr>
              <a:tr h="24721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AI</a:t>
                      </a:r>
                      <a:r>
                        <a:rPr kumimoji="1" lang="ja-JP" altLang="en-US" dirty="0"/>
                        <a:t>型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自然言語処理によって、文脈から最適な回答を導き出せる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回答の精度をシステム側である程度自動で向上できる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0"/>
                        </a:spcBef>
                      </a:pPr>
                      <a:endParaRPr kumimoji="1" lang="ja-JP" altLang="en-US" dirty="0"/>
                    </a:p>
                  </a:txBody>
                  <a:tcPr marL="108000" marR="108000" anchor="ctr" anchorCtr="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初期設定で大量のデータを投入、調整するため運用まで時間がかかる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回答の精度向上には、人の手で調整作業も必要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価格が高い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0"/>
                        </a:spcBef>
                      </a:pPr>
                      <a:endParaRPr kumimoji="1" lang="ja-JP" altLang="en-US" dirty="0"/>
                    </a:p>
                  </a:txBody>
                  <a:tcPr marL="108000" marR="108000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3726"/>
                  </a:ext>
                </a:extLst>
              </a:tr>
              <a:tr h="24721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ルールベース型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設定が簡単で効果が出るまでの期間が短い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ルール通りに回答するため突拍子もない回答をすることがない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価格が安い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0"/>
                        </a:spcBef>
                      </a:pPr>
                      <a:endParaRPr kumimoji="1" lang="ja-JP" altLang="en-US" dirty="0"/>
                    </a:p>
                  </a:txBody>
                  <a:tcPr marL="108000" marR="108000" anchor="ctr" anchorCtr="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自然言語処理はできずキーワードでのみ回答を絞り込み</a:t>
                      </a:r>
                    </a:p>
                    <a:p>
                      <a:pPr marL="285750" indent="-285750" fontAlgn="base">
                        <a:lnSpc>
                          <a:spcPct val="13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チャットボットの内容を見直す時、自身で設定の追加・変更の必要有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0"/>
                        </a:spcBef>
                      </a:pPr>
                      <a:endParaRPr kumimoji="1" lang="ja-JP" altLang="en-US" dirty="0"/>
                    </a:p>
                  </a:txBody>
                  <a:tcPr marL="108000" marR="108000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897591"/>
                  </a:ext>
                </a:extLst>
              </a:tr>
            </a:tbl>
          </a:graphicData>
        </a:graphic>
      </p:graphicFrame>
      <p:pic>
        <p:nvPicPr>
          <p:cNvPr id="4" name="グラフィックス 3" descr="歯車付きの頭 単色塗りつぶし">
            <a:extLst>
              <a:ext uri="{FF2B5EF4-FFF2-40B4-BE49-F238E27FC236}">
                <a16:creationId xmlns:a16="http://schemas.microsoft.com/office/drawing/2014/main" id="{CE12A491-63B3-159B-435F-61B54ABEA1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536" y="2018978"/>
            <a:ext cx="1440000" cy="1440000"/>
          </a:xfrm>
          <a:prstGeom prst="rect">
            <a:avLst/>
          </a:prstGeom>
        </p:spPr>
      </p:pic>
      <p:pic>
        <p:nvPicPr>
          <p:cNvPr id="6" name="グラフィックス 5" descr="ロボット 単色塗りつぶし">
            <a:extLst>
              <a:ext uri="{FF2B5EF4-FFF2-40B4-BE49-F238E27FC236}">
                <a16:creationId xmlns:a16="http://schemas.microsoft.com/office/drawing/2014/main" id="{0A1CC2AF-869D-8DD7-D2C0-555D0628A8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6536" y="4329100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ＭＳ Ｐゴシック</vt:lpstr>
      <vt:lpstr>Arial</vt:lpstr>
      <vt:lpstr>Calibri</vt:lpstr>
      <vt:lpstr>Times New Roman</vt:lpstr>
      <vt:lpstr>PowerPoint Design</vt:lpstr>
      <vt:lpstr>AI型/ルールベース型のメリット・デメリット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2023-10-14T08:06:19Z</dcterms:modified>
</cp:coreProperties>
</file>