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F1F"/>
    <a:srgbClr val="FF4E4E"/>
    <a:srgbClr val="FFFFFF"/>
    <a:srgbClr val="1E90FF"/>
    <a:srgbClr val="008000"/>
    <a:srgbClr val="DE6641"/>
    <a:srgbClr val="54C3F1"/>
    <a:srgbClr val="F9C2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4118" autoAdjust="0"/>
  </p:normalViewPr>
  <p:slideViewPr>
    <p:cSldViewPr>
      <p:cViewPr varScale="1">
        <p:scale>
          <a:sx n="104" d="100"/>
          <a:sy n="104" d="100"/>
        </p:scale>
        <p:origin x="1518" y="102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906084-5BC0-C23A-C5BB-D2AB91E893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1E1DDA6-66D6-1CA8-0A5C-22B41DD37B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8125A0C-ECD0-46D1-A3B6-FE754208A7B3}" type="datetimeFigureOut">
              <a:rPr lang="ja-JP" altLang="en-US"/>
              <a:pPr>
                <a:defRPr/>
              </a:pPr>
              <a:t>2023/10/14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A5714BD-B506-8A96-D7C9-D67087140E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75DE7C9-7FD9-E6D0-B279-73DFBDCDC1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2C8FB55-3018-42E6-A0A7-84C3E9D7D3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7C0CF9B-5D8B-3C7B-2766-4241EF88264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5D3A834-CBF2-A091-6092-3BC62F59A73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9E4B185-F501-433C-BE94-87D06E21F428}" type="datetimeFigureOut">
              <a:rPr lang="ja-JP" altLang="en-US"/>
              <a:pPr>
                <a:defRPr/>
              </a:pPr>
              <a:t>2023/10/14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55A1DAF2-8F3A-6E89-CB2E-267F358D9BC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20AA9024-C1B3-5318-713D-094900768E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DD9977-BE89-67DD-4AFA-A320B648DA4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D23799A-2DB8-230D-8C9B-06173A34F0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E6D71C8-1005-417C-A3A6-0E1CA7E324E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>
            <a:extLst>
              <a:ext uri="{FF2B5EF4-FFF2-40B4-BE49-F238E27FC236}">
                <a16:creationId xmlns:a16="http://schemas.microsoft.com/office/drawing/2014/main" id="{875794B7-DB6A-97BD-8813-7E07EBEDBD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ノート プレースホルダー 2">
            <a:extLst>
              <a:ext uri="{FF2B5EF4-FFF2-40B4-BE49-F238E27FC236}">
                <a16:creationId xmlns:a16="http://schemas.microsoft.com/office/drawing/2014/main" id="{3D97CC16-ED6B-D09D-93DC-B74D65468A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6148" name="スライド番号プレースホルダー 3">
            <a:extLst>
              <a:ext uri="{FF2B5EF4-FFF2-40B4-BE49-F238E27FC236}">
                <a16:creationId xmlns:a16="http://schemas.microsoft.com/office/drawing/2014/main" id="{125E2D3E-4F4E-4FA7-2BA8-BAE041AE56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fld id="{FE98E515-4513-46D7-AD81-A4680D200D7D}" type="slidenum">
              <a:rPr lang="ja-JP" altLang="en-US" smtClean="0">
                <a:latin typeface="Calibri" panose="020F0502020204030204" pitchFamily="34" charset="0"/>
              </a:rPr>
              <a:pPr/>
              <a:t>0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CB103158-2A10-3166-690D-FDAC1798E0D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36A1E1B9-9DF1-55F0-91EC-4D6D72E600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64558AD0-B952-9C9D-ECB7-2A95C5425624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0144E87A-E31F-F015-9BAB-8FE53018D5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7C47DE4-8E17-93DF-0387-2BB06206C45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49FACC47-826D-4179-73E4-004AE9B64C75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8FD7131E-7131-9F10-8506-D6365EF4ED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903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64929668-7C6B-37EB-871F-86DB828C87D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C0A87FE2-7A14-7762-CEF3-E7B899776A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>
            <a:extLst>
              <a:ext uri="{FF2B5EF4-FFF2-40B4-BE49-F238E27FC236}">
                <a16:creationId xmlns:a16="http://schemas.microsoft.com/office/drawing/2014/main" id="{FD1CCBBD-BE1D-CAE6-81B6-D71E76DDF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/>
              <a:t>IT</a:t>
            </a:r>
            <a:r>
              <a:rPr lang="ja-JP" altLang="en-US"/>
              <a:t>システム開発</a:t>
            </a:r>
            <a:r>
              <a:rPr lang="en-US" altLang="ja-JP"/>
              <a:t>/</a:t>
            </a:r>
            <a:r>
              <a:rPr lang="ja-JP" altLang="en-US"/>
              <a:t>運用の外注・内政のメリット・デメリット</a:t>
            </a:r>
          </a:p>
        </p:txBody>
      </p:sp>
      <p:sp>
        <p:nvSpPr>
          <p:cNvPr id="5123" name="正方形/長方形 11">
            <a:extLst>
              <a:ext uri="{FF2B5EF4-FFF2-40B4-BE49-F238E27FC236}">
                <a16:creationId xmlns:a16="http://schemas.microsoft.com/office/drawing/2014/main" id="{C70AD8CA-EFE6-9163-9063-74E60D81C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5" y="6335713"/>
            <a:ext cx="9685338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ja-JP" altLang="en-US" sz="1000">
                <a:ea typeface="メイリオ" panose="020B0604030504040204" pitchFamily="50" charset="-128"/>
              </a:rPr>
              <a:t>「ひぐま流</a:t>
            </a:r>
            <a:r>
              <a:rPr lang="en-US" altLang="ja-JP" sz="1000">
                <a:ea typeface="メイリオ" panose="020B0604030504040204" pitchFamily="50" charset="-128"/>
              </a:rPr>
              <a:t>IT</a:t>
            </a:r>
            <a:r>
              <a:rPr lang="ja-JP" altLang="en-US" sz="1000">
                <a:ea typeface="メイリオ" panose="020B0604030504040204" pitchFamily="50" charset="-128"/>
              </a:rPr>
              <a:t>道場」から引用 </a:t>
            </a:r>
          </a:p>
        </p:txBody>
      </p:sp>
      <p:sp>
        <p:nvSpPr>
          <p:cNvPr id="5124" name="AC Banner">
            <a:extLst>
              <a:ext uri="{FF2B5EF4-FFF2-40B4-BE49-F238E27FC236}">
                <a16:creationId xmlns:a16="http://schemas.microsoft.com/office/drawing/2014/main" id="{69943153-D383-F779-75BB-07038F85B9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00" y="2032000"/>
            <a:ext cx="2087563" cy="720725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bg1"/>
                </a:solidFill>
                <a:ea typeface="メイリオ" panose="020B0604030504040204" pitchFamily="50" charset="-128"/>
              </a:rPr>
              <a:t>外注</a:t>
            </a:r>
            <a:endParaRPr lang="en-US" altLang="ja-JP" sz="2400">
              <a:solidFill>
                <a:schemeClr val="bg1"/>
              </a:solidFill>
              <a:ea typeface="メイリオ" panose="020B0604030504040204" pitchFamily="50" charset="-128"/>
            </a:endParaRPr>
          </a:p>
        </p:txBody>
      </p:sp>
      <p:sp>
        <p:nvSpPr>
          <p:cNvPr id="5125" name="AC Banner">
            <a:extLst>
              <a:ext uri="{FF2B5EF4-FFF2-40B4-BE49-F238E27FC236}">
                <a16:creationId xmlns:a16="http://schemas.microsoft.com/office/drawing/2014/main" id="{80DC3C3B-8B73-5D6A-8D80-3A9CA75FF3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100" y="4325938"/>
            <a:ext cx="2087563" cy="719137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chemeClr val="bg1"/>
                </a:solidFill>
                <a:ea typeface="メイリオ" panose="020B0604030504040204" pitchFamily="50" charset="-128"/>
              </a:rPr>
              <a:t>内製</a:t>
            </a:r>
            <a:endParaRPr lang="en-US" altLang="ja-JP" sz="2400">
              <a:solidFill>
                <a:schemeClr val="bg1"/>
              </a:solidFill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9AAD8A4-83A2-6A03-761E-1068B14B97C7}"/>
              </a:ext>
            </a:extLst>
          </p:cNvPr>
          <p:cNvSpPr txBox="1"/>
          <p:nvPr/>
        </p:nvSpPr>
        <p:spPr>
          <a:xfrm>
            <a:off x="2289175" y="1165225"/>
            <a:ext cx="3598863" cy="2484438"/>
          </a:xfrm>
          <a:prstGeom prst="rect">
            <a:avLst/>
          </a:prstGeom>
          <a:noFill/>
        </p:spPr>
        <p:txBody>
          <a:bodyPr anchor="ctr" anchorCtr="1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ja-JP" altLang="en-US" sz="2000" dirty="0">
                <a:solidFill>
                  <a:schemeClr val="accent6"/>
                </a:solidFill>
                <a:ea typeface="メイリオ" panose="020B0604030504040204" pitchFamily="50" charset="-128"/>
              </a:rPr>
              <a:t>人材の確保が容易</a:t>
            </a:r>
            <a:endParaRPr lang="en-US" altLang="ja-JP" sz="2000" dirty="0">
              <a:solidFill>
                <a:schemeClr val="accent6"/>
              </a:solidFill>
              <a:ea typeface="メイリオ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ja-JP" altLang="en-US" sz="2000" dirty="0">
                <a:solidFill>
                  <a:schemeClr val="accent6"/>
                </a:solidFill>
                <a:ea typeface="メイリオ" panose="020B0604030504040204" pitchFamily="50" charset="-128"/>
              </a:rPr>
              <a:t>教育が不要</a:t>
            </a:r>
            <a:endParaRPr lang="en-US" altLang="ja-JP" sz="2000" dirty="0">
              <a:solidFill>
                <a:schemeClr val="accent6"/>
              </a:solidFill>
              <a:ea typeface="メイリオ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ja-JP" altLang="en-US" sz="2000" b="1" dirty="0">
                <a:solidFill>
                  <a:srgbClr val="FF0000"/>
                </a:solidFill>
                <a:ea typeface="メイリオ" panose="020B0604030504040204" pitchFamily="50" charset="-128"/>
              </a:rPr>
              <a:t>必要に応じて発注量変化</a:t>
            </a:r>
            <a:endParaRPr lang="en-US" altLang="ja-JP" sz="2000" b="1" dirty="0">
              <a:solidFill>
                <a:srgbClr val="FF0000"/>
              </a:solidFill>
              <a:ea typeface="メイリオ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ja-JP" altLang="en-US" sz="2000" dirty="0">
                <a:solidFill>
                  <a:schemeClr val="accent6"/>
                </a:solidFill>
                <a:ea typeface="メイリオ" panose="020B0604030504040204" pitchFamily="50" charset="-128"/>
              </a:rPr>
              <a:t>責任逃れできる</a:t>
            </a:r>
            <a:r>
              <a:rPr lang="en-US" altLang="ja-JP" sz="2000" dirty="0">
                <a:solidFill>
                  <a:schemeClr val="accent6"/>
                </a:solidFill>
                <a:ea typeface="メイリオ" panose="020B0604030504040204" pitchFamily="50" charset="-128"/>
              </a:rPr>
              <a:t>(</a:t>
            </a:r>
            <a:r>
              <a:rPr lang="ja-JP" altLang="en-US" sz="2000" dirty="0">
                <a:solidFill>
                  <a:schemeClr val="accent6"/>
                </a:solidFill>
                <a:ea typeface="メイリオ" panose="020B0604030504040204" pitchFamily="50" charset="-128"/>
              </a:rPr>
              <a:t>ベンダーに責任を負ってもらえる</a:t>
            </a:r>
            <a:r>
              <a:rPr lang="en-US" altLang="ja-JP" sz="2000" dirty="0">
                <a:solidFill>
                  <a:schemeClr val="accent6"/>
                </a:solidFill>
                <a:ea typeface="メイリオ" panose="020B0604030504040204" pitchFamily="50" charset="-128"/>
              </a:rPr>
              <a:t>)</a:t>
            </a:r>
            <a:endParaRPr lang="ja-JP" altLang="en-US" sz="2000" dirty="0">
              <a:solidFill>
                <a:schemeClr val="accent6"/>
              </a:solidFill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768C64D-F1AF-49CC-301C-DB45907671CD}"/>
              </a:ext>
            </a:extLst>
          </p:cNvPr>
          <p:cNvSpPr txBox="1"/>
          <p:nvPr/>
        </p:nvSpPr>
        <p:spPr>
          <a:xfrm>
            <a:off x="2289175" y="3779838"/>
            <a:ext cx="3598863" cy="2484437"/>
          </a:xfrm>
          <a:prstGeom prst="rect">
            <a:avLst/>
          </a:prstGeom>
          <a:noFill/>
        </p:spPr>
        <p:txBody>
          <a:bodyPr anchor="ctr" anchorCtr="1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ja-JP" altLang="en-US" sz="2000" dirty="0">
                <a:solidFill>
                  <a:schemeClr val="accent6"/>
                </a:solidFill>
                <a:ea typeface="メイリオ" panose="020B0604030504040204" pitchFamily="50" charset="-128"/>
              </a:rPr>
              <a:t>柔軟でスピーディな対応が可能</a:t>
            </a:r>
            <a:endParaRPr lang="en-US" altLang="ja-JP" sz="2000" dirty="0">
              <a:solidFill>
                <a:schemeClr val="accent6"/>
              </a:solidFill>
              <a:ea typeface="メイリオ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ja-JP" altLang="en-US" sz="2000" dirty="0">
                <a:solidFill>
                  <a:schemeClr val="accent6"/>
                </a:solidFill>
                <a:ea typeface="メイリオ" panose="020B0604030504040204" pitchFamily="50" charset="-128"/>
              </a:rPr>
              <a:t>社内に知見がたまりやすい</a:t>
            </a:r>
            <a:endParaRPr lang="en-US" altLang="ja-JP" sz="2000" dirty="0">
              <a:solidFill>
                <a:schemeClr val="accent6"/>
              </a:solidFill>
              <a:ea typeface="メイリオ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ja-JP" altLang="en-US" sz="2000" b="1" dirty="0">
                <a:solidFill>
                  <a:srgbClr val="FF0000"/>
                </a:solidFill>
                <a:ea typeface="メイリオ" panose="020B0604030504040204" pitchFamily="50" charset="-128"/>
              </a:rPr>
              <a:t>自社ビジネスに詳しい人が多く提案力が高い</a:t>
            </a:r>
            <a:r>
              <a:rPr lang="en-US" altLang="ja-JP" sz="2000" b="1" dirty="0">
                <a:solidFill>
                  <a:srgbClr val="FF0000"/>
                </a:solidFill>
                <a:ea typeface="メイリオ" panose="020B0604030504040204" pitchFamily="50" charset="-128"/>
              </a:rPr>
              <a:t>(</a:t>
            </a:r>
            <a:r>
              <a:rPr lang="ja-JP" altLang="en-US" sz="2000" b="1" dirty="0">
                <a:solidFill>
                  <a:srgbClr val="FF0000"/>
                </a:solidFill>
                <a:ea typeface="メイリオ" panose="020B0604030504040204" pitchFamily="50" charset="-128"/>
              </a:rPr>
              <a:t>可能性が高い</a:t>
            </a:r>
            <a:r>
              <a:rPr lang="en-US" altLang="ja-JP" sz="2000" b="1" dirty="0">
                <a:solidFill>
                  <a:srgbClr val="FF0000"/>
                </a:solidFill>
                <a:ea typeface="メイリオ" panose="020B0604030504040204" pitchFamily="50" charset="-128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altLang="ja-JP" sz="2000" dirty="0">
                <a:solidFill>
                  <a:schemeClr val="accent6"/>
                </a:solidFill>
                <a:ea typeface="メイリオ" panose="020B0604030504040204" pitchFamily="50" charset="-128"/>
              </a:rPr>
              <a:t>(</a:t>
            </a:r>
            <a:r>
              <a:rPr lang="ja-JP" altLang="en-US" sz="2000" dirty="0">
                <a:solidFill>
                  <a:schemeClr val="accent6"/>
                </a:solidFill>
                <a:ea typeface="メイリオ" panose="020B0604030504040204" pitchFamily="50" charset="-128"/>
              </a:rPr>
              <a:t>採用次第で</a:t>
            </a:r>
            <a:r>
              <a:rPr lang="en-US" altLang="ja-JP" sz="2000" dirty="0">
                <a:solidFill>
                  <a:schemeClr val="accent6"/>
                </a:solidFill>
                <a:ea typeface="メイリオ" panose="020B0604030504040204" pitchFamily="50" charset="-128"/>
              </a:rPr>
              <a:t>)</a:t>
            </a:r>
            <a:r>
              <a:rPr lang="ja-JP" altLang="en-US" sz="2000" dirty="0">
                <a:solidFill>
                  <a:schemeClr val="accent6"/>
                </a:solidFill>
                <a:ea typeface="メイリオ" panose="020B0604030504040204" pitchFamily="50" charset="-128"/>
              </a:rPr>
              <a:t>優秀な人を維持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6F6B5DB-485C-540E-907B-0AB9E75E4B51}"/>
              </a:ext>
            </a:extLst>
          </p:cNvPr>
          <p:cNvSpPr txBox="1"/>
          <p:nvPr/>
        </p:nvSpPr>
        <p:spPr>
          <a:xfrm>
            <a:off x="2649538" y="723900"/>
            <a:ext cx="359886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400" dirty="0">
                <a:solidFill>
                  <a:schemeClr val="accent6"/>
                </a:solidFill>
                <a:ea typeface="メイリオ" panose="020B0604030504040204" pitchFamily="50" charset="-128"/>
              </a:rPr>
              <a:t>メリット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45C3F50-423E-81AD-E38A-7F9F2AFF0634}"/>
              </a:ext>
            </a:extLst>
          </p:cNvPr>
          <p:cNvSpPr txBox="1"/>
          <p:nvPr/>
        </p:nvSpPr>
        <p:spPr>
          <a:xfrm>
            <a:off x="6224588" y="723900"/>
            <a:ext cx="36004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ja-JP" altLang="en-US" sz="2400" dirty="0">
                <a:solidFill>
                  <a:schemeClr val="accent6"/>
                </a:solidFill>
                <a:ea typeface="メイリオ" panose="020B0604030504040204" pitchFamily="50" charset="-128"/>
              </a:rPr>
              <a:t>デメリット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30ABAD09-CC7E-F451-F298-19ED1E0353EC}"/>
              </a:ext>
            </a:extLst>
          </p:cNvPr>
          <p:cNvSpPr txBox="1"/>
          <p:nvPr/>
        </p:nvSpPr>
        <p:spPr>
          <a:xfrm>
            <a:off x="6224588" y="1165225"/>
            <a:ext cx="3600450" cy="2484438"/>
          </a:xfrm>
          <a:prstGeom prst="rect">
            <a:avLst/>
          </a:prstGeom>
          <a:noFill/>
        </p:spPr>
        <p:txBody>
          <a:bodyPr anchor="ctr" anchorCtr="1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ja-JP" altLang="en-US" sz="2000" dirty="0">
                <a:solidFill>
                  <a:schemeClr val="accent6"/>
                </a:solidFill>
                <a:ea typeface="メイリオ" panose="020B0604030504040204" pitchFamily="50" charset="-128"/>
              </a:rPr>
              <a:t>会社対会社の契約なので、柔軟性・スピード感が低い</a:t>
            </a:r>
            <a:endParaRPr lang="en-US" altLang="ja-JP" sz="2000" dirty="0">
              <a:solidFill>
                <a:schemeClr val="accent6"/>
              </a:solidFill>
              <a:ea typeface="メイリオ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ja-JP" altLang="en-US" sz="2000" dirty="0">
                <a:solidFill>
                  <a:schemeClr val="accent6"/>
                </a:solidFill>
                <a:ea typeface="メイリオ" panose="020B0604030504040204" pitchFamily="50" charset="-128"/>
              </a:rPr>
              <a:t>自社ビジネスに対する理解が浅い人が多い</a:t>
            </a:r>
            <a:endParaRPr lang="en-US" altLang="ja-JP" sz="2000" dirty="0">
              <a:solidFill>
                <a:schemeClr val="accent6"/>
              </a:solidFill>
              <a:ea typeface="メイリオ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ja-JP" altLang="en-US" sz="2000" b="1" dirty="0">
                <a:solidFill>
                  <a:srgbClr val="FF0000"/>
                </a:solidFill>
                <a:ea typeface="メイリオ" panose="020B0604030504040204" pitchFamily="50" charset="-128"/>
              </a:rPr>
              <a:t>担当者ガチャになる</a:t>
            </a:r>
            <a:endParaRPr lang="ja-JP" altLang="en-US" sz="2000" dirty="0">
              <a:solidFill>
                <a:schemeClr val="accent6"/>
              </a:solidFill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BE2C84A2-B9DB-017E-28C2-94465E3CD2AB}"/>
              </a:ext>
            </a:extLst>
          </p:cNvPr>
          <p:cNvSpPr txBox="1"/>
          <p:nvPr/>
        </p:nvSpPr>
        <p:spPr>
          <a:xfrm>
            <a:off x="6224588" y="3779838"/>
            <a:ext cx="3600450" cy="2484437"/>
          </a:xfrm>
          <a:prstGeom prst="rect">
            <a:avLst/>
          </a:prstGeom>
          <a:noFill/>
        </p:spPr>
        <p:txBody>
          <a:bodyPr anchor="ctr" anchorCtr="1"/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ja-JP" altLang="en-US" sz="2000" b="1" dirty="0">
                <a:solidFill>
                  <a:srgbClr val="FF0000"/>
                </a:solidFill>
                <a:ea typeface="メイリオ" panose="020B0604030504040204" pitchFamily="50" charset="-128"/>
              </a:rPr>
              <a:t>採用・教育の難易度が高い</a:t>
            </a:r>
            <a:endParaRPr lang="en-US" altLang="ja-JP" sz="2000" b="1" dirty="0">
              <a:solidFill>
                <a:srgbClr val="FF0000"/>
              </a:solidFill>
              <a:ea typeface="メイリオ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ja-JP" altLang="en-US" sz="2000" dirty="0">
                <a:solidFill>
                  <a:schemeClr val="accent6"/>
                </a:solidFill>
                <a:ea typeface="メイリオ" panose="020B0604030504040204" pitchFamily="50" charset="-128"/>
              </a:rPr>
              <a:t>仕事がない時期があるとコスト高</a:t>
            </a:r>
            <a:endParaRPr lang="en-US" altLang="ja-JP" sz="2000" dirty="0">
              <a:solidFill>
                <a:schemeClr val="accent6"/>
              </a:solidFill>
              <a:ea typeface="メイリオ" panose="020B0604030504040204" pitchFamily="50" charset="-128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ja-JP" altLang="en-US" sz="2000" dirty="0">
                <a:solidFill>
                  <a:schemeClr val="accent6"/>
                </a:solidFill>
                <a:ea typeface="メイリオ" panose="020B0604030504040204" pitchFamily="50" charset="-128"/>
              </a:rPr>
              <a:t>担当組織に丸投げされやすい</a:t>
            </a:r>
          </a:p>
        </p:txBody>
      </p:sp>
      <p:cxnSp>
        <p:nvCxnSpPr>
          <p:cNvPr id="23" name="直線コネクタ 22">
            <a:extLst>
              <a:ext uri="{FF2B5EF4-FFF2-40B4-BE49-F238E27FC236}">
                <a16:creationId xmlns:a16="http://schemas.microsoft.com/office/drawing/2014/main" id="{4A9C71FF-02A0-9EF3-7F69-2A49B78BEC45}"/>
              </a:ext>
            </a:extLst>
          </p:cNvPr>
          <p:cNvCxnSpPr/>
          <p:nvPr/>
        </p:nvCxnSpPr>
        <p:spPr>
          <a:xfrm>
            <a:off x="111125" y="1125538"/>
            <a:ext cx="968533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F2D0B85A-9CF2-48D4-155A-3FC74297EE0A}"/>
              </a:ext>
            </a:extLst>
          </p:cNvPr>
          <p:cNvCxnSpPr/>
          <p:nvPr/>
        </p:nvCxnSpPr>
        <p:spPr>
          <a:xfrm>
            <a:off x="273050" y="3608388"/>
            <a:ext cx="968533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13F1F517-1F89-6DDD-0F5C-8431D188E0E1}"/>
              </a:ext>
            </a:extLst>
          </p:cNvPr>
          <p:cNvCxnSpPr>
            <a:cxnSpLocks/>
          </p:cNvCxnSpPr>
          <p:nvPr/>
        </p:nvCxnSpPr>
        <p:spPr>
          <a:xfrm>
            <a:off x="5889625" y="728663"/>
            <a:ext cx="0" cy="561657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499DAB3C-AD85-9037-CDED-881FACE77186}"/>
              </a:ext>
            </a:extLst>
          </p:cNvPr>
          <p:cNvCxnSpPr>
            <a:cxnSpLocks/>
          </p:cNvCxnSpPr>
          <p:nvPr/>
        </p:nvCxnSpPr>
        <p:spPr>
          <a:xfrm>
            <a:off x="2289175" y="728663"/>
            <a:ext cx="0" cy="561657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134</Words>
  <Application>Microsoft Office PowerPoint</Application>
  <PresentationFormat>A4 210 x 297 mm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ＭＳ Ｐゴシック</vt:lpstr>
      <vt:lpstr>Arial</vt:lpstr>
      <vt:lpstr>Calibri</vt:lpstr>
      <vt:lpstr>Times New Roman</vt:lpstr>
      <vt:lpstr>PowerPoint Design</vt:lpstr>
      <vt:lpstr>ITシステム開発/運用の外注・内政のメリット・デメリット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2023-10-14T08:09:01Z</dcterms:modified>
</cp:coreProperties>
</file>