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F1F"/>
    <a:srgbClr val="FF4E4E"/>
    <a:srgbClr val="FFFFFF"/>
    <a:srgbClr val="1E90FF"/>
    <a:srgbClr val="008000"/>
    <a:srgbClr val="DE6641"/>
    <a:srgbClr val="54C3F1"/>
    <a:srgbClr val="F9C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118" autoAdjust="0"/>
  </p:normalViewPr>
  <p:slideViewPr>
    <p:cSldViewPr>
      <p:cViewPr varScale="1">
        <p:scale>
          <a:sx n="104" d="100"/>
          <a:sy n="104" d="100"/>
        </p:scale>
        <p:origin x="1500" y="10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7FC4376-F32A-0A8C-A74A-0BA2648B2E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D1DF54E-02EF-738D-B878-7EBEAE9292C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EDA591C7-45C7-4975-915F-5617FA016659}" type="datetimeFigureOut">
              <a:rPr lang="ja-JP" altLang="en-US"/>
              <a:pPr>
                <a:defRPr/>
              </a:pPr>
              <a:t>2023/10/14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4EED98A-000E-DF28-4F39-9C748D6E4D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DAF2A77-ACFB-A5C6-19C1-AC7054931B6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4C53518-2F76-49BD-98B5-FF84F27891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2101EC4-70B6-79BA-6D97-79D5F81D6E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A705497-3CB4-EBA5-23CB-900817100DF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FD78293-7F3B-4E39-99DD-F75941A62589}" type="datetimeFigureOut">
              <a:rPr lang="ja-JP" altLang="en-US"/>
              <a:pPr>
                <a:defRPr/>
              </a:pPr>
              <a:t>2023/10/14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CDB3C9EB-D71E-3EFF-76F4-EEE0C6515EC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735D9AA2-F127-8551-529D-DF4FB1891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AEB83C-2300-F7E9-0B6B-79531BDC130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7EA679-D366-6904-EED2-B1BED8E9EE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EDCE114-C83B-4DE2-B051-E2B3A2822DB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スライド イメージ プレースホルダー 1">
            <a:extLst>
              <a:ext uri="{FF2B5EF4-FFF2-40B4-BE49-F238E27FC236}">
                <a16:creationId xmlns:a16="http://schemas.microsoft.com/office/drawing/2014/main" id="{119EBB9D-1563-D59D-4D55-342A9144CD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ノート プレースホルダー 2">
            <a:extLst>
              <a:ext uri="{FF2B5EF4-FFF2-40B4-BE49-F238E27FC236}">
                <a16:creationId xmlns:a16="http://schemas.microsoft.com/office/drawing/2014/main" id="{EAE4E4E6-C043-6DFE-7CB9-4468D9DC98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436" name="スライド番号プレースホルダー 3">
            <a:extLst>
              <a:ext uri="{FF2B5EF4-FFF2-40B4-BE49-F238E27FC236}">
                <a16:creationId xmlns:a16="http://schemas.microsoft.com/office/drawing/2014/main" id="{82697B93-7BED-105D-07E5-78DB42BD95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fld id="{1952B941-680C-4FB2-AB43-0ED9F108F305}" type="slidenum">
              <a:rPr lang="ja-JP" altLang="en-US" smtClean="0">
                <a:latin typeface="Calibri" panose="020F0502020204030204" pitchFamily="34" charset="0"/>
              </a:rPr>
              <a:pPr/>
              <a:t>0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2" name="フッター プレースホルダー 3">
            <a:extLst>
              <a:ext uri="{FF2B5EF4-FFF2-40B4-BE49-F238E27FC236}">
                <a16:creationId xmlns:a16="http://schemas.microsoft.com/office/drawing/2014/main" id="{42E87574-C831-4334-4E48-2847F2DA84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508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BDC1BE6-3A05-B379-FA52-BFA92BF3D92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63E024FA-B3E1-33AE-77F8-B9356B4219A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5FAFDE90-8C63-9D35-1C93-E6B99B9446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DCB3F6F-26B9-41E4-95D7-C977A80F69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464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282719E7-A1EC-2612-D721-43C1388F07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9166A503-D8D0-4D10-BD08-02DCB19A08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676988A-8FC4-839E-0560-7B1E2E2A05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70DD1622-14E2-4C8A-B0D1-97A647C7C7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21759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69740A66-93D6-0E35-A274-3B95D72691E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ECE4896A-34F2-85EA-416B-F6D592E70B0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449D25F1-C2F2-6A53-0DA6-6DAE8E8E1B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7907F80B-31CE-42FC-ADF9-6996699C0D6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42546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F23358A3-6A36-41AF-CF21-7E2DAD85CA87}"/>
              </a:ext>
            </a:extLst>
          </p:cNvPr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anchor="ctr">
            <a:spAutoFit/>
          </a:bodyPr>
          <a:lstStyle/>
          <a:p>
            <a:pPr algn="just" eaLnBrk="1" fontAlgn="auto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E37D4C6A-6A93-BB63-1FDF-0910166ADE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2C965860-5C14-F66B-8C7C-86252A5951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bg1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49A34BE9-372E-443E-AE77-4A3F8910D93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7219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>
            <a:extLst>
              <a:ext uri="{FF2B5EF4-FFF2-40B4-BE49-F238E27FC236}">
                <a16:creationId xmlns:a16="http://schemas.microsoft.com/office/drawing/2014/main" id="{47A3CDC9-8E0E-9ECC-1334-8D3CA2654E89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AAD7D28B-270E-4970-BAE1-69E5A131D5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8183D252-C78F-443B-BA7C-521B97ACB6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D781E342-0FF0-0A8F-86E2-FA8A40048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1880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53A6C626-4364-B020-9F8F-3E11E90C6C13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フッター プレースホルダー 2">
            <a:extLst>
              <a:ext uri="{FF2B5EF4-FFF2-40B4-BE49-F238E27FC236}">
                <a16:creationId xmlns:a16="http://schemas.microsoft.com/office/drawing/2014/main" id="{CE6F08C3-EAE8-39C3-0D78-67D15A8A9F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6E412D39-A1DE-2090-B650-C9344AF47F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90C15A2C-6A7D-45C6-ADA2-B0B28915C1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0817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3D851388-06FC-216B-BD5B-BCE6B31D457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3EAE7F9-8814-9C56-1FDA-593DF40FDFEF}"/>
              </a:ext>
            </a:extLst>
          </p:cNvPr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A35CC79E-7CB2-08EA-634D-46D1B61D3F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5EFE2A-5886-F1ED-790A-940307CC11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C457D97B-04D9-4390-A4E6-6C301471993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0146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B7601269-0CE3-AE2B-E686-321709254AA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AC1CA6AA-D3D6-26F6-C0D3-5560BEE27DF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E2B11AF9-76B2-9737-D014-E8E6E5A30200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B9AFF06-1C39-6850-52B4-D4BBD52280F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2C2A46D-4E8C-7DF5-EECB-AA3EB56E9BB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24B845E7-84D6-DB21-05EA-01F1322393AB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DEB70EA5-5897-097A-CDC6-3AC0AFDCB5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4241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3">
            <a:extLst>
              <a:ext uri="{FF2B5EF4-FFF2-40B4-BE49-F238E27FC236}">
                <a16:creationId xmlns:a16="http://schemas.microsoft.com/office/drawing/2014/main" id="{2A722C8F-3C4F-3048-983D-F6B72556C6E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94F22778-BC26-9845-EF3F-4A94D8F9E6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rgbClr val="4D4D4D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1388774F-340A-4E3E-98B1-248E5EE05DA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2DF6253-18C6-4AB2-2D2C-BF03E2D6C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912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>
            <a:extLst>
              <a:ext uri="{FF2B5EF4-FFF2-40B4-BE49-F238E27FC236}">
                <a16:creationId xmlns:a16="http://schemas.microsoft.com/office/drawing/2014/main" id="{4FA1EE17-81D2-5667-4065-E8D675B6333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36060E0D-1E3E-2B1E-CB08-7B096BF0DBF8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9B893CD2-5290-DF7F-C1EB-CDD1F20A8F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6" name="AutoShape 3">
            <a:extLst>
              <a:ext uri="{FF2B5EF4-FFF2-40B4-BE49-F238E27FC236}">
                <a16:creationId xmlns:a16="http://schemas.microsoft.com/office/drawing/2014/main" id="{4AC45A17-F8D7-986F-FB85-F73110A36EE8}"/>
              </a:ext>
            </a:extLst>
          </p:cNvPr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2AC4663-9E18-D3BC-9BF7-A1A86E65F24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2">
            <a:extLst>
              <a:ext uri="{FF2B5EF4-FFF2-40B4-BE49-F238E27FC236}">
                <a16:creationId xmlns:a16="http://schemas.microsoft.com/office/drawing/2014/main" id="{7601F6C5-E125-443A-40A9-D67508DEF7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382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3">
            <a:extLst>
              <a:ext uri="{FF2B5EF4-FFF2-40B4-BE49-F238E27FC236}">
                <a16:creationId xmlns:a16="http://schemas.microsoft.com/office/drawing/2014/main" id="{A81332BE-8CF3-CA03-9EA6-7FE8AEA81AE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>
              <a:solidFill>
                <a:srgbClr val="4D4D4D"/>
              </a:solidFill>
            </a:endParaRPr>
          </a:p>
        </p:txBody>
      </p:sp>
      <p:sp>
        <p:nvSpPr>
          <p:cNvPr id="4" name="AutoShape 3">
            <a:extLst>
              <a:ext uri="{FF2B5EF4-FFF2-40B4-BE49-F238E27FC236}">
                <a16:creationId xmlns:a16="http://schemas.microsoft.com/office/drawing/2014/main" id="{E69DBF82-72BA-4CB5-6A17-7CAC7D58301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 eaLnBrk="1" hangingPunct="1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>
            <a:extLst>
              <a:ext uri="{FF2B5EF4-FFF2-40B4-BE49-F238E27FC236}">
                <a16:creationId xmlns:a16="http://schemas.microsoft.com/office/drawing/2014/main" id="{067D830D-E45F-2E69-A381-30D0B29532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CDF1993-848D-B090-76D6-906FB55D13A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A0AD4F6C-3E91-49C0-8813-2FA7C2C6952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7618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90186CC-B8FF-7485-B4DB-87546F8EB0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B7D81903-7216-F012-B744-E49608358F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tx2"/>
                </a:solidFill>
                <a:ea typeface="メイリオ" panose="020B0604030504040204" pitchFamily="50" charset="-128"/>
              </a:defRPr>
            </a:lvl1pPr>
          </a:lstStyle>
          <a:p>
            <a:pPr>
              <a:defRPr/>
            </a:pPr>
            <a:fld id="{4331EF66-F2C8-4587-8D3E-03E97B965AA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1496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F1F5801B-FFFE-C4F9-07AD-395ACA37D6B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C808A97A-54BD-78F9-F784-18687D3F9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  <p:sldLayoutId id="2147484012" r:id="rId3"/>
    <p:sldLayoutId id="2147484013" r:id="rId4"/>
    <p:sldLayoutId id="2147484014" r:id="rId5"/>
    <p:sldLayoutId id="2147484015" r:id="rId6"/>
    <p:sldLayoutId id="2147484016" r:id="rId7"/>
    <p:sldLayoutId id="2147484017" r:id="rId8"/>
    <p:sldLayoutId id="2147484018" r:id="rId9"/>
    <p:sldLayoutId id="2147484019" r:id="rId10"/>
    <p:sldLayoutId id="2147484020" r:id="rId11"/>
    <p:sldLayoutId id="2147484021" r:id="rId12"/>
    <p:sldLayoutId id="2147484022" r:id="rId13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AD59FE6F-24E7-1E3E-C669-BE77866F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メリット・デメリット</a:t>
            </a:r>
          </a:p>
        </p:txBody>
      </p:sp>
      <p:sp>
        <p:nvSpPr>
          <p:cNvPr id="17411" name="正方形/長方形 11">
            <a:extLst>
              <a:ext uri="{FF2B5EF4-FFF2-40B4-BE49-F238E27FC236}">
                <a16:creationId xmlns:a16="http://schemas.microsoft.com/office/drawing/2014/main" id="{B765D1FB-40AB-22F3-2843-DE66576A4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" y="6335713"/>
            <a:ext cx="9685338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sz="1000">
                <a:ea typeface="メイリオ" panose="020B0604030504040204" pitchFamily="50" charset="-128"/>
              </a:rPr>
              <a:t>「プレゼン資料のデザイン図鑑」から引用 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FFA63411-438C-BBDB-54E6-DA08C88C62C3}"/>
              </a:ext>
            </a:extLst>
          </p:cNvPr>
          <p:cNvGraphicFramePr>
            <a:graphicFrameLocks noGrp="1"/>
          </p:cNvGraphicFramePr>
          <p:nvPr/>
        </p:nvGraphicFramePr>
        <p:xfrm>
          <a:off x="315913" y="773113"/>
          <a:ext cx="9066213" cy="55356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5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0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26">
                <a:tc>
                  <a:txBody>
                    <a:bodyPr/>
                    <a:lstStyle/>
                    <a:p>
                      <a:endParaRPr kumimoji="1" lang="ja-JP" altLang="en-US" sz="180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bg1"/>
                          </a:solidFill>
                        </a:rPr>
                        <a:t>A</a:t>
                      </a:r>
                      <a:r>
                        <a:rPr kumimoji="1" lang="ja-JP" altLang="en-US" sz="1800" dirty="0">
                          <a:solidFill>
                            <a:schemeClr val="bg1"/>
                          </a:solidFill>
                        </a:rPr>
                        <a:t>案</a:t>
                      </a:r>
                      <a:br>
                        <a:rPr kumimoji="1" lang="en-US" altLang="ja-JP" sz="1800" dirty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ja-JP" altLang="en-US" sz="1800" dirty="0">
                          <a:solidFill>
                            <a:schemeClr val="bg1"/>
                          </a:solidFill>
                        </a:rPr>
                        <a:t>大型イベント出店</a:t>
                      </a:r>
                    </a:p>
                  </a:txBody>
                  <a:tcPr marL="91450" marR="9145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dirty="0">
                          <a:solidFill>
                            <a:schemeClr val="bg1"/>
                          </a:solidFill>
                        </a:rPr>
                        <a:t>B</a:t>
                      </a:r>
                      <a:r>
                        <a:rPr kumimoji="1" lang="ja-JP" altLang="en-US" sz="1800" dirty="0">
                          <a:solidFill>
                            <a:schemeClr val="bg1"/>
                          </a:solidFill>
                        </a:rPr>
                        <a:t>案</a:t>
                      </a:r>
                      <a:br>
                        <a:rPr kumimoji="1" lang="en-US" altLang="ja-JP" sz="1800" dirty="0">
                          <a:solidFill>
                            <a:schemeClr val="bg1"/>
                          </a:solidFill>
                        </a:rPr>
                      </a:br>
                      <a:r>
                        <a:rPr kumimoji="1" lang="ja-JP" altLang="en-US" sz="1800" dirty="0">
                          <a:solidFill>
                            <a:schemeClr val="bg1"/>
                          </a:solidFill>
                        </a:rPr>
                        <a:t>自社セミナー開催</a:t>
                      </a:r>
                    </a:p>
                  </a:txBody>
                  <a:tcPr marL="91450" marR="9145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E9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7793">
                <a:tc>
                  <a:txBody>
                    <a:bodyPr/>
                    <a:lstStyle/>
                    <a:p>
                      <a:r>
                        <a:rPr kumimoji="1" lang="ja-JP" altLang="en-US" sz="2400" dirty="0">
                          <a:solidFill>
                            <a:srgbClr val="1E90FF"/>
                          </a:solidFill>
                        </a:rPr>
                        <a:t>メリット</a:t>
                      </a:r>
                    </a:p>
                  </a:txBody>
                  <a:tcPr marL="91450" marR="91450" marT="45716" marB="4571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2400" dirty="0">
                          <a:solidFill>
                            <a:srgbClr val="1E90FF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新規顧客アプローチ</a:t>
                      </a:r>
                      <a:r>
                        <a:rPr kumimoji="1" lang="ja-JP" altLang="en-US" sz="3600" dirty="0">
                          <a:solidFill>
                            <a:srgbClr val="1E90FF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</a:t>
                      </a:r>
                      <a:endParaRPr kumimoji="1" lang="en-US" altLang="ja-JP" sz="3600" dirty="0">
                        <a:solidFill>
                          <a:srgbClr val="1E90FF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240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名刺獲得率</a:t>
                      </a:r>
                      <a:r>
                        <a:rPr kumimoji="1" lang="ja-JP" altLang="en-US" sz="360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</a:t>
                      </a:r>
                    </a:p>
                  </a:txBody>
                  <a:tcPr marL="91450" marR="9145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2400" dirty="0">
                          <a:solidFill>
                            <a:srgbClr val="1E90FF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コスト</a:t>
                      </a:r>
                      <a:r>
                        <a:rPr kumimoji="1" lang="ja-JP" altLang="en-US" sz="3600" dirty="0">
                          <a:solidFill>
                            <a:srgbClr val="1E90FF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安</a:t>
                      </a:r>
                      <a:r>
                        <a:rPr kumimoji="1" lang="en-US" altLang="ja-JP" sz="2400" dirty="0">
                          <a:solidFill>
                            <a:srgbClr val="1E90FF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2400" dirty="0">
                          <a:solidFill>
                            <a:srgbClr val="1E90FF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予算内</a:t>
                      </a:r>
                      <a:r>
                        <a:rPr kumimoji="1" lang="en-US" altLang="ja-JP" sz="2400" dirty="0">
                          <a:solidFill>
                            <a:srgbClr val="1E90FF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en-US" altLang="ja-JP" sz="2800" dirty="0">
                        <a:solidFill>
                          <a:srgbClr val="1E90FF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240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営業経由誘導</a:t>
                      </a:r>
                      <a:br>
                        <a:rPr kumimoji="1" lang="en-US" altLang="ja-JP" sz="240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240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→確度</a:t>
                      </a:r>
                      <a:r>
                        <a:rPr kumimoji="1" lang="ja-JP" altLang="en-US" sz="360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</a:t>
                      </a:r>
                    </a:p>
                  </a:txBody>
                  <a:tcPr marL="91450" marR="9145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7793">
                <a:tc>
                  <a:txBody>
                    <a:bodyPr/>
                    <a:lstStyle/>
                    <a:p>
                      <a:r>
                        <a:rPr kumimoji="1" lang="ja-JP" altLang="en-US" sz="1800" dirty="0">
                          <a:solidFill>
                            <a:srgbClr val="FF1F1F"/>
                          </a:solidFill>
                        </a:rPr>
                        <a:t>デメリット</a:t>
                      </a:r>
                    </a:p>
                  </a:txBody>
                  <a:tcPr marL="91450" marR="91450" marT="45716" marB="4571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2400" dirty="0">
                          <a:solidFill>
                            <a:srgbClr val="FF4E4E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コスト</a:t>
                      </a:r>
                      <a:r>
                        <a:rPr kumimoji="1" lang="ja-JP" altLang="en-US" sz="3600" dirty="0">
                          <a:solidFill>
                            <a:srgbClr val="FF4E4E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</a:t>
                      </a:r>
                      <a:br>
                        <a:rPr kumimoji="1" lang="en-US" altLang="ja-JP" sz="2400" dirty="0">
                          <a:solidFill>
                            <a:srgbClr val="FF4E4E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en-US" altLang="ja-JP" sz="240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240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追加予算必要</a:t>
                      </a:r>
                      <a:r>
                        <a:rPr kumimoji="1" lang="en-US" altLang="ja-JP" sz="240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240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ステップメール必須</a:t>
                      </a:r>
                      <a:endParaRPr kumimoji="1" lang="en-US" altLang="ja-JP" sz="2400" dirty="0">
                        <a:solidFill>
                          <a:schemeClr val="accent6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1450" marR="9145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2400" dirty="0">
                          <a:solidFill>
                            <a:srgbClr val="FF4E4E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新規顧客アプローチ</a:t>
                      </a:r>
                      <a:r>
                        <a:rPr kumimoji="1" lang="ja-JP" altLang="en-US" sz="3600" dirty="0">
                          <a:solidFill>
                            <a:srgbClr val="FF4E4E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弱</a:t>
                      </a:r>
                      <a:endParaRPr kumimoji="1" lang="en-US" altLang="ja-JP" sz="3600" dirty="0">
                        <a:solidFill>
                          <a:srgbClr val="FF4E4E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indent="-285750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240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営業経由以外の</a:t>
                      </a:r>
                      <a:br>
                        <a:rPr kumimoji="1" lang="en-US" altLang="ja-JP" sz="240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kumimoji="1" lang="ja-JP" altLang="en-US" sz="2400" dirty="0">
                          <a:solidFill>
                            <a:schemeClr val="accent6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集客ルート未定</a:t>
                      </a:r>
                    </a:p>
                  </a:txBody>
                  <a:tcPr marL="91450" marR="91450" marT="45716" marB="4571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430" name="正方形/長方形 7">
            <a:extLst>
              <a:ext uri="{FF2B5EF4-FFF2-40B4-BE49-F238E27FC236}">
                <a16:creationId xmlns:a16="http://schemas.microsoft.com/office/drawing/2014/main" id="{A824F99A-88FD-0DDD-EB09-734F15BF6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0863" y="773113"/>
            <a:ext cx="3816350" cy="5535612"/>
          </a:xfrm>
          <a:prstGeom prst="rect">
            <a:avLst/>
          </a:prstGeom>
          <a:noFill/>
          <a:ln w="76200">
            <a:solidFill>
              <a:srgbClr val="FF1F1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</a:pPr>
            <a:endParaRPr lang="ja-JP" altLang="en-US" sz="1600">
              <a:solidFill>
                <a:srgbClr val="4D4D4D"/>
              </a:solidFill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66</Words>
  <Application>Microsoft Office PowerPoint</Application>
  <PresentationFormat>A4 210 x 297 mm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ＭＳ Ｐゴシック</vt:lpstr>
      <vt:lpstr>Arial</vt:lpstr>
      <vt:lpstr>Calibri</vt:lpstr>
      <vt:lpstr>Times New Roman</vt:lpstr>
      <vt:lpstr>Wingdings</vt:lpstr>
      <vt:lpstr>PowerPoint Design</vt:lpstr>
      <vt:lpstr>メリット・デメリット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2023-10-14T08:08:42Z</dcterms:modified>
</cp:coreProperties>
</file>