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507" r:id="rId2"/>
    <p:sldId id="508" r:id="rId3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92A4EA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516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386A80-EB7D-F014-839E-3D2DC3272F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D2631D-079C-6341-8E0D-FF17683780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E512B1-2B91-46B6-AF59-7D750AEA0DA1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761BB1-5E6B-78F2-83C5-05871D4B75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DE990-1D8F-DE38-7C5D-8BFFE51688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8BE1F3-049D-48E9-BD98-ED3D7A73B4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8F778E-B6E8-50A4-34B0-E5737A764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917C4-F0AA-FEFE-C620-C3BF62106B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9B5D16-53FF-46EA-AE73-1BCF4DFA282F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88FB10A-CFC3-E7CE-86FE-CFC657AC27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19E7C2E-263B-33DC-DFC2-805192851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A2C27-C779-6615-50D3-1177D0F66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B46DB-6857-A3B0-6D35-626252A1D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2DF202-6105-49DB-9D01-BF8C5AAB23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https://www.rakurakuseisan.jp/?utm_source=google&amp;utm_medium=cpc&amp;utm_campaign=pmax&amp;utm_term=&amp;gad=1&amp;gclid=CjwKCAjwvdajBhBEEiwAeMh1U2JMku3SSFQSHTJpF64zcQk06BPY_wngHPVPs3i9JE0_Oc97UHGO5BoCJmMQAvD_BwE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2DF202-6105-49DB-9D01-BF8C5AAB23A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77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A0C9AA5D-2F22-0BA1-0AC2-7776B186F9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4FF1DE4-635B-64A8-7D0B-02CF8B5BB1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2524DFB2-B08F-BB40-5631-D6925AF5F13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4E9C568-6329-CF68-845B-7D026B7B11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77AFE4C-4642-359F-8857-A4162DCE27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C92DC22-DDE0-8E1F-E08C-E3F4C30D1900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AA043DC3-DA1D-8B73-A896-79E2BE3A9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0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3E8C105-7440-9E14-BDC2-E00090F125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E626882-EEFE-D671-1FBB-BD20C40D60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D386CAF-6513-3A20-EBE4-FA76EE563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DA9201-93CE-8BAF-528C-9D837B609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B3D0A53-25AF-485C-A233-92B3406A91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112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30295AB-1306-6AE7-ECDB-30BA6CCDBD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E561619-1D0D-B9AE-FDC4-C258F0170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21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77" name="直線矢印コネクタ 17476">
            <a:extLst>
              <a:ext uri="{FF2B5EF4-FFF2-40B4-BE49-F238E27FC236}">
                <a16:creationId xmlns:a16="http://schemas.microsoft.com/office/drawing/2014/main" id="{80F0AD53-C4F3-D6E3-65E4-4B2C2C97347E}"/>
              </a:ext>
            </a:extLst>
          </p:cNvPr>
          <p:cNvCxnSpPr>
            <a:cxnSpLocks/>
          </p:cNvCxnSpPr>
          <p:nvPr/>
        </p:nvCxnSpPr>
        <p:spPr>
          <a:xfrm flipV="1">
            <a:off x="8530207" y="2530163"/>
            <a:ext cx="0" cy="873611"/>
          </a:xfrm>
          <a:prstGeom prst="straightConnector1">
            <a:avLst/>
          </a:prstGeom>
          <a:ln w="76200">
            <a:gradFill>
              <a:gsLst>
                <a:gs pos="0">
                  <a:srgbClr val="1D2088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グループ化 17412">
            <a:extLst>
              <a:ext uri="{FF2B5EF4-FFF2-40B4-BE49-F238E27FC236}">
                <a16:creationId xmlns:a16="http://schemas.microsoft.com/office/drawing/2014/main" id="{A65F9147-B69F-4C54-06FA-F80CE6306766}"/>
              </a:ext>
            </a:extLst>
          </p:cNvPr>
          <p:cNvGrpSpPr/>
          <p:nvPr/>
        </p:nvGrpSpPr>
        <p:grpSpPr>
          <a:xfrm>
            <a:off x="3080892" y="1753621"/>
            <a:ext cx="900000" cy="916751"/>
            <a:chOff x="3424416" y="2141496"/>
            <a:chExt cx="900000" cy="916751"/>
          </a:xfrm>
        </p:grpSpPr>
        <p:pic>
          <p:nvPicPr>
            <p:cNvPr id="11" name="グラフィックス 10" descr="オフィス ワーカー (男性) 単色塗りつぶし">
              <a:extLst>
                <a:ext uri="{FF2B5EF4-FFF2-40B4-BE49-F238E27FC236}">
                  <a16:creationId xmlns:a16="http://schemas.microsoft.com/office/drawing/2014/main" id="{183B819F-B118-D3C1-2114-09BDAF188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24416" y="2158247"/>
              <a:ext cx="900000" cy="900000"/>
            </a:xfrm>
            <a:prstGeom prst="rect">
              <a:avLst/>
            </a:prstGeom>
          </p:spPr>
        </p:pic>
        <p:sp>
          <p:nvSpPr>
            <p:cNvPr id="17409" name="フリーフォーム: 図形 17408">
              <a:extLst>
                <a:ext uri="{FF2B5EF4-FFF2-40B4-BE49-F238E27FC236}">
                  <a16:creationId xmlns:a16="http://schemas.microsoft.com/office/drawing/2014/main" id="{90E4C6FF-0781-C0C2-3D32-A7A996771A07}"/>
                </a:ext>
              </a:extLst>
            </p:cNvPr>
            <p:cNvSpPr/>
            <p:nvPr/>
          </p:nvSpPr>
          <p:spPr>
            <a:xfrm rot="14253201">
              <a:off x="4052099" y="2110784"/>
              <a:ext cx="99898" cy="161321"/>
            </a:xfrm>
            <a:custGeom>
              <a:avLst/>
              <a:gdLst>
                <a:gd name="connsiteX0" fmla="*/ 0 w 69903"/>
                <a:gd name="connsiteY0" fmla="*/ 69780 h 104159"/>
                <a:gd name="connsiteX1" fmla="*/ 35529 w 69903"/>
                <a:gd name="connsiteY1" fmla="*/ 104155 h 104159"/>
                <a:gd name="connsiteX2" fmla="*/ 69904 w 69903"/>
                <a:gd name="connsiteY2" fmla="*/ 69780 h 104159"/>
                <a:gd name="connsiteX3" fmla="*/ 34957 w 69903"/>
                <a:gd name="connsiteY3" fmla="*/ 0 h 104159"/>
                <a:gd name="connsiteX4" fmla="*/ 0 w 69903"/>
                <a:gd name="connsiteY4" fmla="*/ 69780 h 104159"/>
                <a:gd name="connsiteX5" fmla="*/ 50854 w 69903"/>
                <a:gd name="connsiteY5" fmla="*/ 69780 h 104159"/>
                <a:gd name="connsiteX6" fmla="*/ 34612 w 69903"/>
                <a:gd name="connsiteY6" fmla="*/ 85345 h 104159"/>
                <a:gd name="connsiteX7" fmla="*/ 19050 w 69903"/>
                <a:gd name="connsiteY7" fmla="*/ 69875 h 104159"/>
                <a:gd name="connsiteX8" fmla="*/ 34966 w 69903"/>
                <a:gd name="connsiteY8" fmla="*/ 35452 h 104159"/>
                <a:gd name="connsiteX9" fmla="*/ 50854 w 69903"/>
                <a:gd name="connsiteY9" fmla="*/ 69780 h 104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903" h="104159">
                  <a:moveTo>
                    <a:pt x="0" y="69780"/>
                  </a:moveTo>
                  <a:cubicBezTo>
                    <a:pt x="319" y="89084"/>
                    <a:pt x="16226" y="104474"/>
                    <a:pt x="35529" y="104155"/>
                  </a:cubicBezTo>
                  <a:cubicBezTo>
                    <a:pt x="54383" y="103843"/>
                    <a:pt x="69592" y="88635"/>
                    <a:pt x="69904" y="69780"/>
                  </a:cubicBezTo>
                  <a:cubicBezTo>
                    <a:pt x="69904" y="50454"/>
                    <a:pt x="34957" y="0"/>
                    <a:pt x="34957" y="0"/>
                  </a:cubicBezTo>
                  <a:cubicBezTo>
                    <a:pt x="34957" y="0"/>
                    <a:pt x="0" y="50578"/>
                    <a:pt x="0" y="69780"/>
                  </a:cubicBezTo>
                  <a:close/>
                  <a:moveTo>
                    <a:pt x="50854" y="69780"/>
                  </a:moveTo>
                  <a:cubicBezTo>
                    <a:pt x="50667" y="78563"/>
                    <a:pt x="43395" y="85532"/>
                    <a:pt x="34612" y="85345"/>
                  </a:cubicBezTo>
                  <a:cubicBezTo>
                    <a:pt x="26129" y="85164"/>
                    <a:pt x="19281" y="78357"/>
                    <a:pt x="19050" y="69875"/>
                  </a:cubicBezTo>
                  <a:cubicBezTo>
                    <a:pt x="22559" y="57653"/>
                    <a:pt x="27927" y="46043"/>
                    <a:pt x="34966" y="35452"/>
                  </a:cubicBezTo>
                  <a:cubicBezTo>
                    <a:pt x="41992" y="46011"/>
                    <a:pt x="47351" y="57590"/>
                    <a:pt x="50854" y="6978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7411" name="フリーフォーム: 図形 17410">
              <a:extLst>
                <a:ext uri="{FF2B5EF4-FFF2-40B4-BE49-F238E27FC236}">
                  <a16:creationId xmlns:a16="http://schemas.microsoft.com/office/drawing/2014/main" id="{03FD3247-FF59-1335-610C-3BA22EF67A9B}"/>
                </a:ext>
              </a:extLst>
            </p:cNvPr>
            <p:cNvSpPr/>
            <p:nvPr/>
          </p:nvSpPr>
          <p:spPr>
            <a:xfrm rot="16200000">
              <a:off x="4047608" y="2218270"/>
              <a:ext cx="99898" cy="161321"/>
            </a:xfrm>
            <a:custGeom>
              <a:avLst/>
              <a:gdLst>
                <a:gd name="connsiteX0" fmla="*/ 0 w 69903"/>
                <a:gd name="connsiteY0" fmla="*/ 69780 h 104159"/>
                <a:gd name="connsiteX1" fmla="*/ 35529 w 69903"/>
                <a:gd name="connsiteY1" fmla="*/ 104155 h 104159"/>
                <a:gd name="connsiteX2" fmla="*/ 69904 w 69903"/>
                <a:gd name="connsiteY2" fmla="*/ 69780 h 104159"/>
                <a:gd name="connsiteX3" fmla="*/ 34957 w 69903"/>
                <a:gd name="connsiteY3" fmla="*/ 0 h 104159"/>
                <a:gd name="connsiteX4" fmla="*/ 0 w 69903"/>
                <a:gd name="connsiteY4" fmla="*/ 69780 h 104159"/>
                <a:gd name="connsiteX5" fmla="*/ 50854 w 69903"/>
                <a:gd name="connsiteY5" fmla="*/ 69780 h 104159"/>
                <a:gd name="connsiteX6" fmla="*/ 34612 w 69903"/>
                <a:gd name="connsiteY6" fmla="*/ 85345 h 104159"/>
                <a:gd name="connsiteX7" fmla="*/ 19050 w 69903"/>
                <a:gd name="connsiteY7" fmla="*/ 69875 h 104159"/>
                <a:gd name="connsiteX8" fmla="*/ 34966 w 69903"/>
                <a:gd name="connsiteY8" fmla="*/ 35452 h 104159"/>
                <a:gd name="connsiteX9" fmla="*/ 50854 w 69903"/>
                <a:gd name="connsiteY9" fmla="*/ 69780 h 104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903" h="104159">
                  <a:moveTo>
                    <a:pt x="0" y="69780"/>
                  </a:moveTo>
                  <a:cubicBezTo>
                    <a:pt x="319" y="89084"/>
                    <a:pt x="16226" y="104474"/>
                    <a:pt x="35529" y="104155"/>
                  </a:cubicBezTo>
                  <a:cubicBezTo>
                    <a:pt x="54383" y="103843"/>
                    <a:pt x="69592" y="88635"/>
                    <a:pt x="69904" y="69780"/>
                  </a:cubicBezTo>
                  <a:cubicBezTo>
                    <a:pt x="69904" y="50454"/>
                    <a:pt x="34957" y="0"/>
                    <a:pt x="34957" y="0"/>
                  </a:cubicBezTo>
                  <a:cubicBezTo>
                    <a:pt x="34957" y="0"/>
                    <a:pt x="0" y="50578"/>
                    <a:pt x="0" y="69780"/>
                  </a:cubicBezTo>
                  <a:close/>
                  <a:moveTo>
                    <a:pt x="50854" y="69780"/>
                  </a:moveTo>
                  <a:cubicBezTo>
                    <a:pt x="50667" y="78563"/>
                    <a:pt x="43395" y="85532"/>
                    <a:pt x="34612" y="85345"/>
                  </a:cubicBezTo>
                  <a:cubicBezTo>
                    <a:pt x="26129" y="85164"/>
                    <a:pt x="19281" y="78357"/>
                    <a:pt x="19050" y="69875"/>
                  </a:cubicBezTo>
                  <a:cubicBezTo>
                    <a:pt x="22559" y="57653"/>
                    <a:pt x="27927" y="46043"/>
                    <a:pt x="34966" y="35452"/>
                  </a:cubicBezTo>
                  <a:cubicBezTo>
                    <a:pt x="41992" y="46011"/>
                    <a:pt x="47351" y="57590"/>
                    <a:pt x="50854" y="6978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3F30392-8C5A-F048-498C-3805F41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課題と解決策</a:t>
            </a:r>
          </a:p>
        </p:txBody>
      </p:sp>
      <p:sp>
        <p:nvSpPr>
          <p:cNvPr id="17412" name="テキスト ボックス 2">
            <a:extLst>
              <a:ext uri="{FF2B5EF4-FFF2-40B4-BE49-F238E27FC236}">
                <a16:creationId xmlns:a16="http://schemas.microsoft.com/office/drawing/2014/main" id="{1271F802-2A86-5B55-D69B-0EB9F13C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8630"/>
            <a:ext cx="7833320" cy="3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200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紙・</a:t>
            </a:r>
            <a:r>
              <a:rPr lang="en-US" altLang="ja-JP" sz="200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Excel</a:t>
            </a:r>
            <a:r>
              <a:rPr lang="ja-JP" altLang="en-US" sz="200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による経費精算、こんなお悩みありませんか？</a:t>
            </a:r>
            <a:endParaRPr lang="en-US" altLang="ja-JP" sz="200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</p:txBody>
      </p:sp>
      <p:sp>
        <p:nvSpPr>
          <p:cNvPr id="4" name="Text 1">
            <a:extLst>
              <a:ext uri="{FF2B5EF4-FFF2-40B4-BE49-F238E27FC236}">
                <a16:creationId xmlns:a16="http://schemas.microsoft.com/office/drawing/2014/main" id="{64BAAB87-5EED-738C-79D2-CDABF30C2E10}"/>
              </a:ext>
            </a:extLst>
          </p:cNvPr>
          <p:cNvSpPr/>
          <p:nvPr/>
        </p:nvSpPr>
        <p:spPr>
          <a:xfrm>
            <a:off x="200472" y="1228593"/>
            <a:ext cx="216000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小口現金の</a:t>
            </a:r>
            <a:endParaRPr lang="en-US" altLang="ja-JP" sz="1400" b="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  <a:p>
            <a:pPr algn="l"/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管理が大変・・・</a:t>
            </a:r>
            <a:endParaRPr lang="en-US" sz="1400" dirty="0">
              <a:ea typeface="メイリオ" panose="020B0604030504040204" pitchFamily="50" charset="-128"/>
            </a:endParaRP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BCFD3EF1-6B11-185E-6FAF-AE0C494152E0}"/>
              </a:ext>
            </a:extLst>
          </p:cNvPr>
          <p:cNvSpPr/>
          <p:nvPr/>
        </p:nvSpPr>
        <p:spPr>
          <a:xfrm>
            <a:off x="2612740" y="1228593"/>
            <a:ext cx="2160000" cy="90426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手入力の工数やミスが多い・・・</a:t>
            </a:r>
            <a:endParaRPr lang="en-US" sz="1400" dirty="0">
              <a:ea typeface="メイリオ" panose="020B0604030504040204" pitchFamily="50" charset="-128"/>
            </a:endParaRPr>
          </a:p>
        </p:txBody>
      </p:sp>
      <p:pic>
        <p:nvPicPr>
          <p:cNvPr id="13" name="グラフィックス 12" descr="お金 単色塗りつぶし">
            <a:extLst>
              <a:ext uri="{FF2B5EF4-FFF2-40B4-BE49-F238E27FC236}">
                <a16:creationId xmlns:a16="http://schemas.microsoft.com/office/drawing/2014/main" id="{3D288BF6-4F32-1207-E9AA-AFCD4F672C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8610" y="1753621"/>
            <a:ext cx="900000" cy="900000"/>
          </a:xfrm>
          <a:prstGeom prst="rect">
            <a:avLst/>
          </a:prstGeom>
        </p:spPr>
      </p:pic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0757504-F449-8456-35E1-F71FD3BC5C3D}"/>
              </a:ext>
            </a:extLst>
          </p:cNvPr>
          <p:cNvSpPr/>
          <p:nvPr/>
        </p:nvSpPr>
        <p:spPr>
          <a:xfrm flipH="1">
            <a:off x="5481206" y="2204864"/>
            <a:ext cx="647703" cy="590654"/>
          </a:xfrm>
          <a:custGeom>
            <a:avLst/>
            <a:gdLst>
              <a:gd name="connsiteX0" fmla="*/ 615316 w 647703"/>
              <a:gd name="connsiteY0" fmla="*/ 19040 h 590654"/>
              <a:gd name="connsiteX1" fmla="*/ 628651 w 647703"/>
              <a:gd name="connsiteY1" fmla="*/ 33328 h 590654"/>
              <a:gd name="connsiteX2" fmla="*/ 628651 w 647703"/>
              <a:gd name="connsiteY2" fmla="*/ 426825 h 590654"/>
              <a:gd name="connsiteX3" fmla="*/ 615316 w 647703"/>
              <a:gd name="connsiteY3" fmla="*/ 440160 h 590654"/>
              <a:gd name="connsiteX4" fmla="*/ 499111 w 647703"/>
              <a:gd name="connsiteY4" fmla="*/ 440160 h 590654"/>
              <a:gd name="connsiteX5" fmla="*/ 499111 w 647703"/>
              <a:gd name="connsiteY5" fmla="*/ 543982 h 590654"/>
              <a:gd name="connsiteX6" fmla="*/ 402261 w 647703"/>
              <a:gd name="connsiteY6" fmla="*/ 444951 h 590654"/>
              <a:gd name="connsiteX7" fmla="*/ 396660 w 647703"/>
              <a:gd name="connsiteY7" fmla="*/ 439236 h 590654"/>
              <a:gd name="connsiteX8" fmla="*/ 32386 w 647703"/>
              <a:gd name="connsiteY8" fmla="*/ 439236 h 590654"/>
              <a:gd name="connsiteX9" fmla="*/ 19051 w 647703"/>
              <a:gd name="connsiteY9" fmla="*/ 426479 h 590654"/>
              <a:gd name="connsiteX10" fmla="*/ 19051 w 647703"/>
              <a:gd name="connsiteY10" fmla="*/ 425901 h 590654"/>
              <a:gd name="connsiteX11" fmla="*/ 19051 w 647703"/>
              <a:gd name="connsiteY11" fmla="*/ 32385 h 590654"/>
              <a:gd name="connsiteX12" fmla="*/ 32386 w 647703"/>
              <a:gd name="connsiteY12" fmla="*/ 19050 h 590654"/>
              <a:gd name="connsiteX13" fmla="*/ 615316 w 647703"/>
              <a:gd name="connsiteY13" fmla="*/ 19050 h 590654"/>
              <a:gd name="connsiteX14" fmla="*/ 615316 w 647703"/>
              <a:gd name="connsiteY14" fmla="*/ 0 h 590654"/>
              <a:gd name="connsiteX15" fmla="*/ 32386 w 647703"/>
              <a:gd name="connsiteY15" fmla="*/ 0 h 590654"/>
              <a:gd name="connsiteX16" fmla="*/ 1 w 647703"/>
              <a:gd name="connsiteY16" fmla="*/ 32385 h 590654"/>
              <a:gd name="connsiteX17" fmla="*/ 1 w 647703"/>
              <a:gd name="connsiteY17" fmla="*/ 425872 h 590654"/>
              <a:gd name="connsiteX18" fmla="*/ 31851 w 647703"/>
              <a:gd name="connsiteY18" fmla="*/ 458257 h 590654"/>
              <a:gd name="connsiteX19" fmla="*/ 32386 w 647703"/>
              <a:gd name="connsiteY19" fmla="*/ 458257 h 590654"/>
              <a:gd name="connsiteX20" fmla="*/ 388621 w 647703"/>
              <a:gd name="connsiteY20" fmla="*/ 458257 h 590654"/>
              <a:gd name="connsiteX21" fmla="*/ 518161 w 647703"/>
              <a:gd name="connsiteY21" fmla="*/ 590655 h 590654"/>
              <a:gd name="connsiteX22" fmla="*/ 518161 w 647703"/>
              <a:gd name="connsiteY22" fmla="*/ 459210 h 590654"/>
              <a:gd name="connsiteX23" fmla="*/ 615316 w 647703"/>
              <a:gd name="connsiteY23" fmla="*/ 459210 h 590654"/>
              <a:gd name="connsiteX24" fmla="*/ 647701 w 647703"/>
              <a:gd name="connsiteY24" fmla="*/ 426825 h 590654"/>
              <a:gd name="connsiteX25" fmla="*/ 647701 w 647703"/>
              <a:gd name="connsiteY25" fmla="*/ 33338 h 590654"/>
              <a:gd name="connsiteX26" fmla="*/ 615316 w 647703"/>
              <a:gd name="connsiteY26" fmla="*/ 0 h 59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7703" h="590654">
                <a:moveTo>
                  <a:pt x="615316" y="19040"/>
                </a:moveTo>
                <a:cubicBezTo>
                  <a:pt x="622934" y="19325"/>
                  <a:pt x="628892" y="25709"/>
                  <a:pt x="628651" y="33328"/>
                </a:cubicBezTo>
                <a:lnTo>
                  <a:pt x="628651" y="426825"/>
                </a:lnTo>
                <a:cubicBezTo>
                  <a:pt x="628461" y="434109"/>
                  <a:pt x="622601" y="439969"/>
                  <a:pt x="615316" y="440160"/>
                </a:cubicBezTo>
                <a:lnTo>
                  <a:pt x="499111" y="440160"/>
                </a:lnTo>
                <a:lnTo>
                  <a:pt x="499111" y="543982"/>
                </a:lnTo>
                <a:lnTo>
                  <a:pt x="402261" y="444951"/>
                </a:lnTo>
                <a:lnTo>
                  <a:pt x="396660" y="439236"/>
                </a:lnTo>
                <a:lnTo>
                  <a:pt x="32386" y="439236"/>
                </a:lnTo>
                <a:cubicBezTo>
                  <a:pt x="25181" y="439396"/>
                  <a:pt x="19211" y="433684"/>
                  <a:pt x="19051" y="426479"/>
                </a:cubicBezTo>
                <a:cubicBezTo>
                  <a:pt x="19047" y="426286"/>
                  <a:pt x="19047" y="426093"/>
                  <a:pt x="19051" y="425901"/>
                </a:cubicBezTo>
                <a:lnTo>
                  <a:pt x="19051" y="32385"/>
                </a:lnTo>
                <a:cubicBezTo>
                  <a:pt x="19242" y="25100"/>
                  <a:pt x="25101" y="19240"/>
                  <a:pt x="32386" y="19050"/>
                </a:cubicBezTo>
                <a:lnTo>
                  <a:pt x="615316" y="19050"/>
                </a:lnTo>
                <a:moveTo>
                  <a:pt x="615316" y="0"/>
                </a:moveTo>
                <a:lnTo>
                  <a:pt x="32386" y="0"/>
                </a:lnTo>
                <a:cubicBezTo>
                  <a:pt x="14578" y="186"/>
                  <a:pt x="187" y="14577"/>
                  <a:pt x="1" y="32385"/>
                </a:cubicBezTo>
                <a:lnTo>
                  <a:pt x="1" y="425872"/>
                </a:lnTo>
                <a:cubicBezTo>
                  <a:pt x="-147" y="443610"/>
                  <a:pt x="14112" y="458110"/>
                  <a:pt x="31851" y="458257"/>
                </a:cubicBezTo>
                <a:cubicBezTo>
                  <a:pt x="32029" y="458258"/>
                  <a:pt x="32208" y="458258"/>
                  <a:pt x="32386" y="458257"/>
                </a:cubicBezTo>
                <a:lnTo>
                  <a:pt x="388621" y="458257"/>
                </a:lnTo>
                <a:lnTo>
                  <a:pt x="518161" y="590655"/>
                </a:lnTo>
                <a:lnTo>
                  <a:pt x="518161" y="459210"/>
                </a:lnTo>
                <a:lnTo>
                  <a:pt x="615316" y="459210"/>
                </a:lnTo>
                <a:cubicBezTo>
                  <a:pt x="633124" y="459024"/>
                  <a:pt x="647515" y="444633"/>
                  <a:pt x="647701" y="426825"/>
                </a:cubicBezTo>
                <a:lnTo>
                  <a:pt x="647701" y="33338"/>
                </a:lnTo>
                <a:cubicBezTo>
                  <a:pt x="647924" y="15205"/>
                  <a:pt x="633448" y="303"/>
                  <a:pt x="615316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tIns="180000" rtlCol="0" anchor="t" anchorCtr="0"/>
          <a:lstStyle/>
          <a:p>
            <a:r>
              <a:rPr lang="ja-JP" altLang="en-US" sz="800" dirty="0">
                <a:solidFill>
                  <a:schemeClr val="accent6"/>
                </a:solidFill>
                <a:ea typeface="メイリオ" panose="020B0604030504040204" pitchFamily="50" charset="-128"/>
              </a:rPr>
              <a:t>・</a:t>
            </a:r>
            <a:r>
              <a:rPr lang="ja-JP" altLang="en-US" sz="400" dirty="0">
                <a:solidFill>
                  <a:schemeClr val="accent6"/>
                </a:solidFill>
                <a:ea typeface="メイリオ" panose="020B0604030504040204" pitchFamily="50" charset="-128"/>
              </a:rPr>
              <a:t> ・・・ ・・・</a:t>
            </a:r>
          </a:p>
        </p:txBody>
      </p:sp>
      <p:sp>
        <p:nvSpPr>
          <p:cNvPr id="28" name="Text 1">
            <a:extLst>
              <a:ext uri="{FF2B5EF4-FFF2-40B4-BE49-F238E27FC236}">
                <a16:creationId xmlns:a16="http://schemas.microsoft.com/office/drawing/2014/main" id="{34B98919-B494-F3E0-4E22-695788EA59AE}"/>
              </a:ext>
            </a:extLst>
          </p:cNvPr>
          <p:cNvSpPr/>
          <p:nvPr/>
        </p:nvSpPr>
        <p:spPr>
          <a:xfrm>
            <a:off x="5097016" y="1228593"/>
            <a:ext cx="2160000" cy="73893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ミスの指摘や差し戻し時のやりとりがストレス</a:t>
            </a:r>
            <a:endParaRPr lang="en-US" altLang="ja-JP" sz="1400" b="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</p:txBody>
      </p:sp>
      <p:sp>
        <p:nvSpPr>
          <p:cNvPr id="29" name="Text 1">
            <a:extLst>
              <a:ext uri="{FF2B5EF4-FFF2-40B4-BE49-F238E27FC236}">
                <a16:creationId xmlns:a16="http://schemas.microsoft.com/office/drawing/2014/main" id="{3B3262CB-8B20-D638-B7C6-A0BA7D20D986}"/>
              </a:ext>
            </a:extLst>
          </p:cNvPr>
          <p:cNvSpPr/>
          <p:nvPr/>
        </p:nvSpPr>
        <p:spPr>
          <a:xfrm>
            <a:off x="7545288" y="1228593"/>
            <a:ext cx="2160000" cy="73893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紙書類の量が多くファイリングや作業や管理が複雑</a:t>
            </a:r>
            <a:endParaRPr lang="en-US" altLang="ja-JP" sz="1400" b="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</p:txBody>
      </p:sp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FEBBAD4E-3BAC-5DD6-094E-B388923205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574" y="4268798"/>
            <a:ext cx="900000" cy="900000"/>
          </a:xfrm>
          <a:prstGeom prst="rect">
            <a:avLst/>
          </a:prstGeom>
        </p:spPr>
      </p:pic>
      <p:grpSp>
        <p:nvGrpSpPr>
          <p:cNvPr id="17414" name="グループ化 17413">
            <a:extLst>
              <a:ext uri="{FF2B5EF4-FFF2-40B4-BE49-F238E27FC236}">
                <a16:creationId xmlns:a16="http://schemas.microsoft.com/office/drawing/2014/main" id="{561C7D0D-E755-3AFE-F252-E26809D1613C}"/>
              </a:ext>
            </a:extLst>
          </p:cNvPr>
          <p:cNvGrpSpPr/>
          <p:nvPr/>
        </p:nvGrpSpPr>
        <p:grpSpPr>
          <a:xfrm>
            <a:off x="5663240" y="4185084"/>
            <a:ext cx="945944" cy="924398"/>
            <a:chOff x="5596152" y="4253026"/>
            <a:chExt cx="945944" cy="924398"/>
          </a:xfrm>
        </p:grpSpPr>
        <p:pic>
          <p:nvPicPr>
            <p:cNvPr id="49" name="グラフィックス 48" descr="オフィス ワーカー (男性) 単色塗りつぶし">
              <a:extLst>
                <a:ext uri="{FF2B5EF4-FFF2-40B4-BE49-F238E27FC236}">
                  <a16:creationId xmlns:a16="http://schemas.microsoft.com/office/drawing/2014/main" id="{FD16E68D-0614-A0C9-D9C2-617C3544D0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01563" y="4277424"/>
              <a:ext cx="900000" cy="900000"/>
            </a:xfrm>
            <a:prstGeom prst="rect">
              <a:avLst/>
            </a:prstGeom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856B9E2C-05A3-3370-74E1-519F1B3BF73F}"/>
                </a:ext>
              </a:extLst>
            </p:cNvPr>
            <p:cNvSpPr txBox="1"/>
            <p:nvPr/>
          </p:nvSpPr>
          <p:spPr>
            <a:xfrm>
              <a:off x="5596152" y="4253026"/>
              <a:ext cx="4009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>
                  <a:solidFill>
                    <a:schemeClr val="accent6"/>
                  </a:solidFill>
                </a:rPr>
                <a:t>+</a:t>
              </a:r>
              <a:endParaRPr kumimoji="1" lang="ja-JP" altLang="en-US" sz="2000" b="1" dirty="0">
                <a:solidFill>
                  <a:schemeClr val="accent6"/>
                </a:solidFill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13CE348D-E52F-0D08-BA8E-87EB8D1C773C}"/>
                </a:ext>
              </a:extLst>
            </p:cNvPr>
            <p:cNvSpPr txBox="1"/>
            <p:nvPr/>
          </p:nvSpPr>
          <p:spPr>
            <a:xfrm>
              <a:off x="6141132" y="4421423"/>
              <a:ext cx="4009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>
                  <a:solidFill>
                    <a:schemeClr val="accent6"/>
                  </a:solidFill>
                </a:rPr>
                <a:t>+</a:t>
              </a:r>
              <a:endParaRPr kumimoji="1" lang="ja-JP" altLang="en-US" sz="2000" b="1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55" name="グラフィックス 54" descr="クラウドからダウンロード 単色塗りつぶし">
            <a:extLst>
              <a:ext uri="{FF2B5EF4-FFF2-40B4-BE49-F238E27FC236}">
                <a16:creationId xmlns:a16="http://schemas.microsoft.com/office/drawing/2014/main" id="{FA86CFD4-82E8-8F95-8DEF-39FF8F3647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57356" y="4185084"/>
            <a:ext cx="914400" cy="914400"/>
          </a:xfrm>
          <a:prstGeom prst="rect">
            <a:avLst/>
          </a:prstGeom>
        </p:spPr>
      </p:pic>
      <p:sp>
        <p:nvSpPr>
          <p:cNvPr id="56" name="Text 1">
            <a:extLst>
              <a:ext uri="{FF2B5EF4-FFF2-40B4-BE49-F238E27FC236}">
                <a16:creationId xmlns:a16="http://schemas.microsoft.com/office/drawing/2014/main" id="{AFD6018C-B0FC-1825-0D47-A8E530513F2F}"/>
              </a:ext>
            </a:extLst>
          </p:cNvPr>
          <p:cNvSpPr/>
          <p:nvPr/>
        </p:nvSpPr>
        <p:spPr>
          <a:xfrm>
            <a:off x="200472" y="3768451"/>
            <a:ext cx="198022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小口現金の</a:t>
            </a:r>
            <a:endParaRPr lang="en-US" altLang="ja-JP" sz="140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  <a:p>
            <a:pPr algn="l"/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管理から解放！</a:t>
            </a:r>
            <a:endParaRPr lang="en-US" sz="1400" dirty="0">
              <a:ea typeface="メイリオ" panose="020B0604030504040204" pitchFamily="50" charset="-128"/>
            </a:endParaRPr>
          </a:p>
        </p:txBody>
      </p:sp>
      <p:sp>
        <p:nvSpPr>
          <p:cNvPr id="57" name="Text 1">
            <a:extLst>
              <a:ext uri="{FF2B5EF4-FFF2-40B4-BE49-F238E27FC236}">
                <a16:creationId xmlns:a16="http://schemas.microsoft.com/office/drawing/2014/main" id="{82BEB6AE-BA56-B57E-6DF7-45F26C94A03A}"/>
              </a:ext>
            </a:extLst>
          </p:cNvPr>
          <p:cNvSpPr/>
          <p:nvPr/>
        </p:nvSpPr>
        <p:spPr>
          <a:xfrm>
            <a:off x="144445" y="5013176"/>
            <a:ext cx="198022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振込データの自動作成で従業員・取引先への振り込みが楽に</a:t>
            </a:r>
            <a:endParaRPr lang="en-US" altLang="ja-JP" sz="1050" b="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法人クレジットカード連携機で利用履歴を自動で取り込イ</a:t>
            </a:r>
            <a:endParaRPr lang="en-US" sz="1050" dirty="0">
              <a:ea typeface="メイリオ" panose="020B0604030504040204" pitchFamily="50" charset="-128"/>
            </a:endParaRPr>
          </a:p>
        </p:txBody>
      </p:sp>
      <p:grpSp>
        <p:nvGrpSpPr>
          <p:cNvPr id="17419" name="グループ化 17418">
            <a:extLst>
              <a:ext uri="{FF2B5EF4-FFF2-40B4-BE49-F238E27FC236}">
                <a16:creationId xmlns:a16="http://schemas.microsoft.com/office/drawing/2014/main" id="{1F294292-92E7-310B-A320-3ADB2FDD269A}"/>
              </a:ext>
            </a:extLst>
          </p:cNvPr>
          <p:cNvGrpSpPr/>
          <p:nvPr/>
        </p:nvGrpSpPr>
        <p:grpSpPr>
          <a:xfrm>
            <a:off x="3080892" y="4329176"/>
            <a:ext cx="900000" cy="684000"/>
            <a:chOff x="3131400" y="4122800"/>
            <a:chExt cx="900000" cy="775915"/>
          </a:xfrm>
        </p:grpSpPr>
        <p:grpSp>
          <p:nvGrpSpPr>
            <p:cNvPr id="32" name="グラフィックス 30">
              <a:extLst>
                <a:ext uri="{FF2B5EF4-FFF2-40B4-BE49-F238E27FC236}">
                  <a16:creationId xmlns:a16="http://schemas.microsoft.com/office/drawing/2014/main" id="{A02571B9-6F1C-C28C-8FFF-F3A04176A068}"/>
                </a:ext>
              </a:extLst>
            </p:cNvPr>
            <p:cNvGrpSpPr/>
            <p:nvPr/>
          </p:nvGrpSpPr>
          <p:grpSpPr>
            <a:xfrm>
              <a:off x="3131400" y="4122800"/>
              <a:ext cx="900000" cy="775915"/>
              <a:chOff x="1244588" y="2167969"/>
              <a:chExt cx="4876809" cy="3673678"/>
            </a:xfrm>
            <a:solidFill>
              <a:schemeClr val="accent6"/>
            </a:solidFill>
          </p:grpSpPr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DE01B6FF-E5E7-E945-128A-60004521792B}"/>
                  </a:ext>
                </a:extLst>
              </p:cNvPr>
              <p:cNvSpPr/>
              <p:nvPr/>
            </p:nvSpPr>
            <p:spPr>
              <a:xfrm>
                <a:off x="1579153" y="2167969"/>
                <a:ext cx="4207821" cy="2686354"/>
              </a:xfrm>
              <a:custGeom>
                <a:avLst/>
                <a:gdLst>
                  <a:gd name="connsiteX0" fmla="*/ 255394 w 4207821"/>
                  <a:gd name="connsiteY0" fmla="*/ 2686355 h 2686354"/>
                  <a:gd name="connsiteX1" fmla="*/ 3952284 w 4207821"/>
                  <a:gd name="connsiteY1" fmla="*/ 2686355 h 2686354"/>
                  <a:gd name="connsiteX2" fmla="*/ 4207821 w 4207821"/>
                  <a:gd name="connsiteY2" fmla="*/ 2430818 h 2686354"/>
                  <a:gd name="connsiteX3" fmla="*/ 4207821 w 4207821"/>
                  <a:gd name="connsiteY3" fmla="*/ 255394 h 2686354"/>
                  <a:gd name="connsiteX4" fmla="*/ 3952284 w 4207821"/>
                  <a:gd name="connsiteY4" fmla="*/ 0 h 2686354"/>
                  <a:gd name="connsiteX5" fmla="*/ 255394 w 4207821"/>
                  <a:gd name="connsiteY5" fmla="*/ 0 h 2686354"/>
                  <a:gd name="connsiteX6" fmla="*/ 0 w 4207821"/>
                  <a:gd name="connsiteY6" fmla="*/ 255394 h 2686354"/>
                  <a:gd name="connsiteX7" fmla="*/ 0 w 4207821"/>
                  <a:gd name="connsiteY7" fmla="*/ 2430818 h 2686354"/>
                  <a:gd name="connsiteX8" fmla="*/ 255394 w 4207821"/>
                  <a:gd name="connsiteY8" fmla="*/ 2686355 h 2686354"/>
                  <a:gd name="connsiteX9" fmla="*/ 390525 w 4207821"/>
                  <a:gd name="connsiteY9" fmla="*/ 343205 h 2686354"/>
                  <a:gd name="connsiteX10" fmla="*/ 3817144 w 4207821"/>
                  <a:gd name="connsiteY10" fmla="*/ 343205 h 2686354"/>
                  <a:gd name="connsiteX11" fmla="*/ 3817144 w 4207821"/>
                  <a:gd name="connsiteY11" fmla="*/ 2283028 h 2686354"/>
                  <a:gd name="connsiteX12" fmla="*/ 390525 w 4207821"/>
                  <a:gd name="connsiteY12" fmla="*/ 2283028 h 2686354"/>
                  <a:gd name="connsiteX13" fmla="*/ 390525 w 4207821"/>
                  <a:gd name="connsiteY13" fmla="*/ 343205 h 2686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07821" h="2686354">
                    <a:moveTo>
                      <a:pt x="255394" y="2686355"/>
                    </a:moveTo>
                    <a:lnTo>
                      <a:pt x="3952284" y="2686355"/>
                    </a:lnTo>
                    <a:cubicBezTo>
                      <a:pt x="4093378" y="2686355"/>
                      <a:pt x="4207821" y="2571903"/>
                      <a:pt x="4207821" y="2430818"/>
                    </a:cubicBezTo>
                    <a:lnTo>
                      <a:pt x="4207821" y="255394"/>
                    </a:lnTo>
                    <a:cubicBezTo>
                      <a:pt x="4207821" y="114452"/>
                      <a:pt x="4093369" y="0"/>
                      <a:pt x="3952284" y="0"/>
                    </a:cubicBezTo>
                    <a:lnTo>
                      <a:pt x="255394" y="0"/>
                    </a:lnTo>
                    <a:cubicBezTo>
                      <a:pt x="114300" y="0"/>
                      <a:pt x="0" y="114452"/>
                      <a:pt x="0" y="255394"/>
                    </a:cubicBezTo>
                    <a:lnTo>
                      <a:pt x="0" y="2430818"/>
                    </a:lnTo>
                    <a:cubicBezTo>
                      <a:pt x="0" y="2571903"/>
                      <a:pt x="114300" y="2686355"/>
                      <a:pt x="255394" y="2686355"/>
                    </a:cubicBezTo>
                    <a:close/>
                    <a:moveTo>
                      <a:pt x="390525" y="343205"/>
                    </a:moveTo>
                    <a:lnTo>
                      <a:pt x="3817144" y="343205"/>
                    </a:lnTo>
                    <a:lnTo>
                      <a:pt x="3817144" y="2283028"/>
                    </a:lnTo>
                    <a:lnTo>
                      <a:pt x="390525" y="2283028"/>
                    </a:lnTo>
                    <a:lnTo>
                      <a:pt x="390525" y="34320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D9F3B41E-8A57-CA9E-76C2-F79A7FA3D504}"/>
                  </a:ext>
                </a:extLst>
              </p:cNvPr>
              <p:cNvSpPr/>
              <p:nvPr/>
            </p:nvSpPr>
            <p:spPr>
              <a:xfrm>
                <a:off x="1244588" y="5118033"/>
                <a:ext cx="4876809" cy="723614"/>
              </a:xfrm>
              <a:custGeom>
                <a:avLst/>
                <a:gdLst>
                  <a:gd name="connsiteX0" fmla="*/ 4838996 w 4876809"/>
                  <a:gd name="connsiteY0" fmla="*/ 445151 h 723614"/>
                  <a:gd name="connsiteX1" fmla="*/ 4383282 w 4876809"/>
                  <a:gd name="connsiteY1" fmla="*/ 40634 h 723614"/>
                  <a:gd name="connsiteX2" fmla="*/ 4267343 w 4876809"/>
                  <a:gd name="connsiteY2" fmla="*/ 0 h 723614"/>
                  <a:gd name="connsiteX3" fmla="*/ 609448 w 4876809"/>
                  <a:gd name="connsiteY3" fmla="*/ 0 h 723614"/>
                  <a:gd name="connsiteX4" fmla="*/ 493509 w 4876809"/>
                  <a:gd name="connsiteY4" fmla="*/ 40634 h 723614"/>
                  <a:gd name="connsiteX5" fmla="*/ 37805 w 4876809"/>
                  <a:gd name="connsiteY5" fmla="*/ 445151 h 723614"/>
                  <a:gd name="connsiteX6" fmla="*/ 0 w 4876809"/>
                  <a:gd name="connsiteY6" fmla="*/ 523294 h 723614"/>
                  <a:gd name="connsiteX7" fmla="*/ 0 w 4876809"/>
                  <a:gd name="connsiteY7" fmla="*/ 664235 h 723614"/>
                  <a:gd name="connsiteX8" fmla="*/ 76800 w 4876809"/>
                  <a:gd name="connsiteY8" fmla="*/ 723614 h 723614"/>
                  <a:gd name="connsiteX9" fmla="*/ 4800010 w 4876809"/>
                  <a:gd name="connsiteY9" fmla="*/ 723614 h 723614"/>
                  <a:gd name="connsiteX10" fmla="*/ 4876810 w 4876809"/>
                  <a:gd name="connsiteY10" fmla="*/ 664235 h 723614"/>
                  <a:gd name="connsiteX11" fmla="*/ 4876810 w 4876809"/>
                  <a:gd name="connsiteY11" fmla="*/ 523294 h 723614"/>
                  <a:gd name="connsiteX12" fmla="*/ 4838996 w 4876809"/>
                  <a:gd name="connsiteY12" fmla="*/ 445151 h 723614"/>
                  <a:gd name="connsiteX13" fmla="*/ 1915868 w 4876809"/>
                  <a:gd name="connsiteY13" fmla="*/ 492928 h 723614"/>
                  <a:gd name="connsiteX14" fmla="*/ 2047732 w 4876809"/>
                  <a:gd name="connsiteY14" fmla="*/ 314630 h 723614"/>
                  <a:gd name="connsiteX15" fmla="*/ 2883399 w 4876809"/>
                  <a:gd name="connsiteY15" fmla="*/ 314630 h 723614"/>
                  <a:gd name="connsiteX16" fmla="*/ 3015110 w 4876809"/>
                  <a:gd name="connsiteY16" fmla="*/ 492928 h 723614"/>
                  <a:gd name="connsiteX17" fmla="*/ 1915868 w 4876809"/>
                  <a:gd name="connsiteY17" fmla="*/ 492928 h 72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876809" h="723614">
                    <a:moveTo>
                      <a:pt x="4838996" y="445151"/>
                    </a:moveTo>
                    <a:lnTo>
                      <a:pt x="4383282" y="40634"/>
                    </a:lnTo>
                    <a:cubicBezTo>
                      <a:pt x="4353964" y="14735"/>
                      <a:pt x="4311844" y="0"/>
                      <a:pt x="4267343" y="0"/>
                    </a:cubicBezTo>
                    <a:lnTo>
                      <a:pt x="609448" y="0"/>
                    </a:lnTo>
                    <a:cubicBezTo>
                      <a:pt x="564947" y="0"/>
                      <a:pt x="522827" y="14735"/>
                      <a:pt x="493509" y="40634"/>
                    </a:cubicBezTo>
                    <a:lnTo>
                      <a:pt x="37805" y="445151"/>
                    </a:lnTo>
                    <a:cubicBezTo>
                      <a:pt x="13392" y="466735"/>
                      <a:pt x="0" y="494567"/>
                      <a:pt x="0" y="523294"/>
                    </a:cubicBezTo>
                    <a:lnTo>
                      <a:pt x="0" y="664235"/>
                    </a:lnTo>
                    <a:cubicBezTo>
                      <a:pt x="0" y="697125"/>
                      <a:pt x="34376" y="723614"/>
                      <a:pt x="76800" y="723614"/>
                    </a:cubicBezTo>
                    <a:lnTo>
                      <a:pt x="4800010" y="723614"/>
                    </a:lnTo>
                    <a:cubicBezTo>
                      <a:pt x="4842577" y="723614"/>
                      <a:pt x="4876810" y="697125"/>
                      <a:pt x="4876810" y="664235"/>
                    </a:cubicBezTo>
                    <a:lnTo>
                      <a:pt x="4876810" y="523294"/>
                    </a:lnTo>
                    <a:cubicBezTo>
                      <a:pt x="4876800" y="494567"/>
                      <a:pt x="4863408" y="466735"/>
                      <a:pt x="4838996" y="445151"/>
                    </a:cubicBezTo>
                    <a:close/>
                    <a:moveTo>
                      <a:pt x="1915868" y="492928"/>
                    </a:moveTo>
                    <a:lnTo>
                      <a:pt x="2047732" y="314630"/>
                    </a:lnTo>
                    <a:lnTo>
                      <a:pt x="2883399" y="314630"/>
                    </a:lnTo>
                    <a:lnTo>
                      <a:pt x="3015110" y="492928"/>
                    </a:lnTo>
                    <a:lnTo>
                      <a:pt x="1915868" y="4929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17415" name="フローチャート: 結合子 17414">
              <a:extLst>
                <a:ext uri="{FF2B5EF4-FFF2-40B4-BE49-F238E27FC236}">
                  <a16:creationId xmlns:a16="http://schemas.microsoft.com/office/drawing/2014/main" id="{98DD0D2F-4124-A630-8B14-81523EDDB950}"/>
                </a:ext>
              </a:extLst>
            </p:cNvPr>
            <p:cNvSpPr/>
            <p:nvPr/>
          </p:nvSpPr>
          <p:spPr bwMode="auto">
            <a:xfrm>
              <a:off x="3419528" y="4253026"/>
              <a:ext cx="309336" cy="292098"/>
            </a:xfrm>
            <a:prstGeom prst="flowChartConnector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rtlCol="0" anchor="ctr">
              <a:noAutofit/>
            </a:bodyPr>
            <a:lstStyle/>
            <a:p>
              <a:pPr marL="285750" indent="-285750"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endParaRPr kumimoji="1" lang="ja-JP" altLang="en-US" sz="14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17417" name="グラフィックス 17416" descr="チェック マーク 単色塗りつぶし">
              <a:extLst>
                <a:ext uri="{FF2B5EF4-FFF2-40B4-BE49-F238E27FC236}">
                  <a16:creationId xmlns:a16="http://schemas.microsoft.com/office/drawing/2014/main" id="{CC16B2E8-6474-D865-A4C6-A44AEF644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440832" y="4293124"/>
              <a:ext cx="252000" cy="252000"/>
            </a:xfrm>
            <a:prstGeom prst="rect">
              <a:avLst/>
            </a:prstGeom>
          </p:spPr>
        </p:pic>
      </p:grpSp>
      <p:grpSp>
        <p:nvGrpSpPr>
          <p:cNvPr id="17451" name="グループ化 17450">
            <a:extLst>
              <a:ext uri="{FF2B5EF4-FFF2-40B4-BE49-F238E27FC236}">
                <a16:creationId xmlns:a16="http://schemas.microsoft.com/office/drawing/2014/main" id="{57B51E44-3F56-EB14-C888-8B718A969363}"/>
              </a:ext>
            </a:extLst>
          </p:cNvPr>
          <p:cNvGrpSpPr/>
          <p:nvPr/>
        </p:nvGrpSpPr>
        <p:grpSpPr>
          <a:xfrm>
            <a:off x="7545288" y="3494498"/>
            <a:ext cx="2577570" cy="2942782"/>
            <a:chOff x="7941331" y="3585389"/>
            <a:chExt cx="2577570" cy="2942782"/>
          </a:xfrm>
        </p:grpSpPr>
        <p:sp>
          <p:nvSpPr>
            <p:cNvPr id="17423" name="四角形: 角を丸くする 17422">
              <a:extLst>
                <a:ext uri="{FF2B5EF4-FFF2-40B4-BE49-F238E27FC236}">
                  <a16:creationId xmlns:a16="http://schemas.microsoft.com/office/drawing/2014/main" id="{DE889A39-910F-6792-7F5E-048076F0370B}"/>
                </a:ext>
              </a:extLst>
            </p:cNvPr>
            <p:cNvSpPr/>
            <p:nvPr/>
          </p:nvSpPr>
          <p:spPr bwMode="auto">
            <a:xfrm>
              <a:off x="7941331" y="3585389"/>
              <a:ext cx="2341806" cy="2942782"/>
            </a:xfrm>
            <a:custGeom>
              <a:avLst/>
              <a:gdLst>
                <a:gd name="connsiteX0" fmla="*/ 0 w 1344818"/>
                <a:gd name="connsiteY0" fmla="*/ 224141 h 2055977"/>
                <a:gd name="connsiteX1" fmla="*/ 224141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55977"/>
                <a:gd name="connsiteX1" fmla="*/ 176516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206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215927 w 1344818"/>
                <a:gd name="connsiteY5" fmla="*/ 207502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818" h="2075027">
                  <a:moveTo>
                    <a:pt x="0" y="224141"/>
                  </a:moveTo>
                  <a:cubicBezTo>
                    <a:pt x="0" y="100351"/>
                    <a:pt x="52726" y="0"/>
                    <a:pt x="176516" y="0"/>
                  </a:cubicBezTo>
                  <a:lnTo>
                    <a:pt x="1196877" y="0"/>
                  </a:lnTo>
                  <a:cubicBezTo>
                    <a:pt x="1320667" y="0"/>
                    <a:pt x="1344818" y="100351"/>
                    <a:pt x="1344818" y="224141"/>
                  </a:cubicBezTo>
                  <a:lnTo>
                    <a:pt x="1344818" y="1831836"/>
                  </a:lnTo>
                  <a:cubicBezTo>
                    <a:pt x="1344818" y="1955626"/>
                    <a:pt x="1339717" y="2075027"/>
                    <a:pt x="1215927" y="2075027"/>
                  </a:cubicBezTo>
                  <a:lnTo>
                    <a:pt x="186041" y="2075027"/>
                  </a:lnTo>
                  <a:cubicBezTo>
                    <a:pt x="62251" y="2075027"/>
                    <a:pt x="0" y="1955626"/>
                    <a:pt x="0" y="1831836"/>
                  </a:cubicBezTo>
                  <a:lnTo>
                    <a:pt x="0" y="224141"/>
                  </a:lnTo>
                  <a:close/>
                </a:path>
              </a:pathLst>
            </a:custGeom>
            <a:noFill/>
            <a:ln w="38100">
              <a:solidFill>
                <a:srgbClr val="1D20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24" name="平行四辺形 17423">
              <a:extLst>
                <a:ext uri="{FF2B5EF4-FFF2-40B4-BE49-F238E27FC236}">
                  <a16:creationId xmlns:a16="http://schemas.microsoft.com/office/drawing/2014/main" id="{FCDA053E-E813-DDCB-F1D6-2942FD875DF8}"/>
                </a:ext>
              </a:extLst>
            </p:cNvPr>
            <p:cNvSpPr/>
            <p:nvPr/>
          </p:nvSpPr>
          <p:spPr bwMode="auto">
            <a:xfrm rot="17997351">
              <a:off x="9527202" y="3198432"/>
              <a:ext cx="441742" cy="1541656"/>
            </a:xfrm>
            <a:custGeom>
              <a:avLst/>
              <a:gdLst>
                <a:gd name="connsiteX0" fmla="*/ 0 w 455051"/>
                <a:gd name="connsiteY0" fmla="*/ 832232 h 832232"/>
                <a:gd name="connsiteX1" fmla="*/ 113763 w 455051"/>
                <a:gd name="connsiteY1" fmla="*/ 0 h 832232"/>
                <a:gd name="connsiteX2" fmla="*/ 455051 w 455051"/>
                <a:gd name="connsiteY2" fmla="*/ 0 h 832232"/>
                <a:gd name="connsiteX3" fmla="*/ 341288 w 455051"/>
                <a:gd name="connsiteY3" fmla="*/ 832232 h 832232"/>
                <a:gd name="connsiteX4" fmla="*/ 0 w 455051"/>
                <a:gd name="connsiteY4" fmla="*/ 832232 h 832232"/>
                <a:gd name="connsiteX0" fmla="*/ 0 w 455051"/>
                <a:gd name="connsiteY0" fmla="*/ 1171718 h 1171718"/>
                <a:gd name="connsiteX1" fmla="*/ 225932 w 455051"/>
                <a:gd name="connsiteY1" fmla="*/ 0 h 1171718"/>
                <a:gd name="connsiteX2" fmla="*/ 455051 w 455051"/>
                <a:gd name="connsiteY2" fmla="*/ 339486 h 1171718"/>
                <a:gd name="connsiteX3" fmla="*/ 341288 w 455051"/>
                <a:gd name="connsiteY3" fmla="*/ 1171718 h 1171718"/>
                <a:gd name="connsiteX4" fmla="*/ 0 w 455051"/>
                <a:gd name="connsiteY4" fmla="*/ 1171718 h 1171718"/>
                <a:gd name="connsiteX0" fmla="*/ 0 w 481763"/>
                <a:gd name="connsiteY0" fmla="*/ 1297048 h 1297048"/>
                <a:gd name="connsiteX1" fmla="*/ 252644 w 481763"/>
                <a:gd name="connsiteY1" fmla="*/ 0 h 1297048"/>
                <a:gd name="connsiteX2" fmla="*/ 481763 w 481763"/>
                <a:gd name="connsiteY2" fmla="*/ 339486 h 1297048"/>
                <a:gd name="connsiteX3" fmla="*/ 368000 w 481763"/>
                <a:gd name="connsiteY3" fmla="*/ 1171718 h 1297048"/>
                <a:gd name="connsiteX4" fmla="*/ 0 w 481763"/>
                <a:gd name="connsiteY4" fmla="*/ 1297048 h 1297048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289383 w 403146"/>
                <a:gd name="connsiteY3" fmla="*/ 1171718 h 1471612"/>
                <a:gd name="connsiteX4" fmla="*/ 0 w 403146"/>
                <a:gd name="connsiteY4" fmla="*/ 1471612 h 1471612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317225 w 403146"/>
                <a:gd name="connsiteY3" fmla="*/ 1353557 h 1471612"/>
                <a:gd name="connsiteX4" fmla="*/ 0 w 403146"/>
                <a:gd name="connsiteY4" fmla="*/ 1471612 h 1471612"/>
                <a:gd name="connsiteX0" fmla="*/ 0 w 504285"/>
                <a:gd name="connsiteY0" fmla="*/ 1277047 h 1353557"/>
                <a:gd name="connsiteX1" fmla="*/ 275166 w 504285"/>
                <a:gd name="connsiteY1" fmla="*/ 0 h 1353557"/>
                <a:gd name="connsiteX2" fmla="*/ 504285 w 504285"/>
                <a:gd name="connsiteY2" fmla="*/ 339486 h 1353557"/>
                <a:gd name="connsiteX3" fmla="*/ 418364 w 504285"/>
                <a:gd name="connsiteY3" fmla="*/ 1353557 h 1353557"/>
                <a:gd name="connsiteX4" fmla="*/ 0 w 504285"/>
                <a:gd name="connsiteY4" fmla="*/ 1277047 h 1353557"/>
                <a:gd name="connsiteX0" fmla="*/ 0 w 504285"/>
                <a:gd name="connsiteY0" fmla="*/ 1277047 h 1277047"/>
                <a:gd name="connsiteX1" fmla="*/ 275166 w 504285"/>
                <a:gd name="connsiteY1" fmla="*/ 0 h 1277047"/>
                <a:gd name="connsiteX2" fmla="*/ 504285 w 504285"/>
                <a:gd name="connsiteY2" fmla="*/ 339486 h 1277047"/>
                <a:gd name="connsiteX3" fmla="*/ 280718 w 504285"/>
                <a:gd name="connsiteY3" fmla="*/ 1191025 h 1277047"/>
                <a:gd name="connsiteX4" fmla="*/ 0 w 504285"/>
                <a:gd name="connsiteY4" fmla="*/ 1277047 h 1277047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36936 w 460503"/>
                <a:gd name="connsiteY3" fmla="*/ 1191025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83443 w 460503"/>
                <a:gd name="connsiteY3" fmla="*/ 1147732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322327 w 460503"/>
                <a:gd name="connsiteY3" fmla="*/ 1119825 h 1295788"/>
                <a:gd name="connsiteX4" fmla="*/ 0 w 460503"/>
                <a:gd name="connsiteY4" fmla="*/ 1295788 h 129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503" h="1295788">
                  <a:moveTo>
                    <a:pt x="0" y="1295788"/>
                  </a:moveTo>
                  <a:lnTo>
                    <a:pt x="231384" y="0"/>
                  </a:lnTo>
                  <a:lnTo>
                    <a:pt x="460503" y="339486"/>
                  </a:lnTo>
                  <a:lnTo>
                    <a:pt x="322327" y="1119825"/>
                  </a:lnTo>
                  <a:lnTo>
                    <a:pt x="0" y="1295788"/>
                  </a:lnTo>
                  <a:close/>
                </a:path>
              </a:pathLst>
            </a:custGeom>
            <a:solidFill>
              <a:srgbClr val="1D2088"/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26" name="テキスト ボックス 17425">
              <a:extLst>
                <a:ext uri="{FF2B5EF4-FFF2-40B4-BE49-F238E27FC236}">
                  <a16:creationId xmlns:a16="http://schemas.microsoft.com/office/drawing/2014/main" id="{03018077-025D-5F7C-3031-6B0BC058ACF8}"/>
                </a:ext>
              </a:extLst>
            </p:cNvPr>
            <p:cNvSpPr txBox="1"/>
            <p:nvPr/>
          </p:nvSpPr>
          <p:spPr>
            <a:xfrm rot="2324974">
              <a:off x="9391558" y="3779992"/>
              <a:ext cx="679038" cy="33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解決</a:t>
              </a:r>
              <a:r>
                <a:rPr lang="en-US" altLang="ja-JP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!</a:t>
              </a:r>
              <a:endParaRPr kumimoji="1" lang="ja-JP" altLang="en-US" sz="1600" dirty="0">
                <a:solidFill>
                  <a:schemeClr val="bg1"/>
                </a:solidFill>
                <a:ea typeface="メイリオ" panose="020B0604030504040204" pitchFamily="50" charset="-128"/>
              </a:endParaRPr>
            </a:p>
          </p:txBody>
        </p:sp>
      </p:grpSp>
      <p:cxnSp>
        <p:nvCxnSpPr>
          <p:cNvPr id="17428" name="直線矢印コネクタ 17427">
            <a:extLst>
              <a:ext uri="{FF2B5EF4-FFF2-40B4-BE49-F238E27FC236}">
                <a16:creationId xmlns:a16="http://schemas.microsoft.com/office/drawing/2014/main" id="{62B76B88-A922-F3ED-8412-0ACC45EFC26E}"/>
              </a:ext>
            </a:extLst>
          </p:cNvPr>
          <p:cNvCxnSpPr>
            <a:cxnSpLocks/>
          </p:cNvCxnSpPr>
          <p:nvPr/>
        </p:nvCxnSpPr>
        <p:spPr>
          <a:xfrm flipV="1">
            <a:off x="1123574" y="2530163"/>
            <a:ext cx="0" cy="873611"/>
          </a:xfrm>
          <a:prstGeom prst="straightConnector1">
            <a:avLst/>
          </a:prstGeom>
          <a:ln w="76200">
            <a:gradFill>
              <a:gsLst>
                <a:gs pos="0">
                  <a:srgbClr val="1D2088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52" name="グループ化 17451">
            <a:extLst>
              <a:ext uri="{FF2B5EF4-FFF2-40B4-BE49-F238E27FC236}">
                <a16:creationId xmlns:a16="http://schemas.microsoft.com/office/drawing/2014/main" id="{7683DCED-4BE0-7B90-4D50-79B37182E9C9}"/>
              </a:ext>
            </a:extLst>
          </p:cNvPr>
          <p:cNvGrpSpPr/>
          <p:nvPr/>
        </p:nvGrpSpPr>
        <p:grpSpPr>
          <a:xfrm>
            <a:off x="5065918" y="3494498"/>
            <a:ext cx="2577570" cy="2942782"/>
            <a:chOff x="7941331" y="3585389"/>
            <a:chExt cx="2577570" cy="2942782"/>
          </a:xfrm>
        </p:grpSpPr>
        <p:sp>
          <p:nvSpPr>
            <p:cNvPr id="17453" name="四角形: 角を丸くする 17422">
              <a:extLst>
                <a:ext uri="{FF2B5EF4-FFF2-40B4-BE49-F238E27FC236}">
                  <a16:creationId xmlns:a16="http://schemas.microsoft.com/office/drawing/2014/main" id="{A45589CD-12E7-177F-1F95-9CB0CC443BE2}"/>
                </a:ext>
              </a:extLst>
            </p:cNvPr>
            <p:cNvSpPr/>
            <p:nvPr/>
          </p:nvSpPr>
          <p:spPr bwMode="auto">
            <a:xfrm>
              <a:off x="7941331" y="3585389"/>
              <a:ext cx="2341806" cy="2942782"/>
            </a:xfrm>
            <a:custGeom>
              <a:avLst/>
              <a:gdLst>
                <a:gd name="connsiteX0" fmla="*/ 0 w 1344818"/>
                <a:gd name="connsiteY0" fmla="*/ 224141 h 2055977"/>
                <a:gd name="connsiteX1" fmla="*/ 224141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55977"/>
                <a:gd name="connsiteX1" fmla="*/ 176516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206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215927 w 1344818"/>
                <a:gd name="connsiteY5" fmla="*/ 207502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818" h="2075027">
                  <a:moveTo>
                    <a:pt x="0" y="224141"/>
                  </a:moveTo>
                  <a:cubicBezTo>
                    <a:pt x="0" y="100351"/>
                    <a:pt x="52726" y="0"/>
                    <a:pt x="176516" y="0"/>
                  </a:cubicBezTo>
                  <a:lnTo>
                    <a:pt x="1196877" y="0"/>
                  </a:lnTo>
                  <a:cubicBezTo>
                    <a:pt x="1320667" y="0"/>
                    <a:pt x="1344818" y="100351"/>
                    <a:pt x="1344818" y="224141"/>
                  </a:cubicBezTo>
                  <a:lnTo>
                    <a:pt x="1344818" y="1831836"/>
                  </a:lnTo>
                  <a:cubicBezTo>
                    <a:pt x="1344818" y="1955626"/>
                    <a:pt x="1339717" y="2075027"/>
                    <a:pt x="1215927" y="2075027"/>
                  </a:cubicBezTo>
                  <a:lnTo>
                    <a:pt x="186041" y="2075027"/>
                  </a:lnTo>
                  <a:cubicBezTo>
                    <a:pt x="62251" y="2075027"/>
                    <a:pt x="0" y="1955626"/>
                    <a:pt x="0" y="1831836"/>
                  </a:cubicBezTo>
                  <a:lnTo>
                    <a:pt x="0" y="224141"/>
                  </a:lnTo>
                  <a:close/>
                </a:path>
              </a:pathLst>
            </a:custGeom>
            <a:noFill/>
            <a:ln w="38100">
              <a:solidFill>
                <a:srgbClr val="1D20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54" name="平行四辺形 17423">
              <a:extLst>
                <a:ext uri="{FF2B5EF4-FFF2-40B4-BE49-F238E27FC236}">
                  <a16:creationId xmlns:a16="http://schemas.microsoft.com/office/drawing/2014/main" id="{EFB1B7F9-DAA8-4430-44CE-E9B37E1119BF}"/>
                </a:ext>
              </a:extLst>
            </p:cNvPr>
            <p:cNvSpPr/>
            <p:nvPr/>
          </p:nvSpPr>
          <p:spPr bwMode="auto">
            <a:xfrm rot="17997351">
              <a:off x="9527202" y="3198432"/>
              <a:ext cx="441742" cy="1541656"/>
            </a:xfrm>
            <a:custGeom>
              <a:avLst/>
              <a:gdLst>
                <a:gd name="connsiteX0" fmla="*/ 0 w 455051"/>
                <a:gd name="connsiteY0" fmla="*/ 832232 h 832232"/>
                <a:gd name="connsiteX1" fmla="*/ 113763 w 455051"/>
                <a:gd name="connsiteY1" fmla="*/ 0 h 832232"/>
                <a:gd name="connsiteX2" fmla="*/ 455051 w 455051"/>
                <a:gd name="connsiteY2" fmla="*/ 0 h 832232"/>
                <a:gd name="connsiteX3" fmla="*/ 341288 w 455051"/>
                <a:gd name="connsiteY3" fmla="*/ 832232 h 832232"/>
                <a:gd name="connsiteX4" fmla="*/ 0 w 455051"/>
                <a:gd name="connsiteY4" fmla="*/ 832232 h 832232"/>
                <a:gd name="connsiteX0" fmla="*/ 0 w 455051"/>
                <a:gd name="connsiteY0" fmla="*/ 1171718 h 1171718"/>
                <a:gd name="connsiteX1" fmla="*/ 225932 w 455051"/>
                <a:gd name="connsiteY1" fmla="*/ 0 h 1171718"/>
                <a:gd name="connsiteX2" fmla="*/ 455051 w 455051"/>
                <a:gd name="connsiteY2" fmla="*/ 339486 h 1171718"/>
                <a:gd name="connsiteX3" fmla="*/ 341288 w 455051"/>
                <a:gd name="connsiteY3" fmla="*/ 1171718 h 1171718"/>
                <a:gd name="connsiteX4" fmla="*/ 0 w 455051"/>
                <a:gd name="connsiteY4" fmla="*/ 1171718 h 1171718"/>
                <a:gd name="connsiteX0" fmla="*/ 0 w 481763"/>
                <a:gd name="connsiteY0" fmla="*/ 1297048 h 1297048"/>
                <a:gd name="connsiteX1" fmla="*/ 252644 w 481763"/>
                <a:gd name="connsiteY1" fmla="*/ 0 h 1297048"/>
                <a:gd name="connsiteX2" fmla="*/ 481763 w 481763"/>
                <a:gd name="connsiteY2" fmla="*/ 339486 h 1297048"/>
                <a:gd name="connsiteX3" fmla="*/ 368000 w 481763"/>
                <a:gd name="connsiteY3" fmla="*/ 1171718 h 1297048"/>
                <a:gd name="connsiteX4" fmla="*/ 0 w 481763"/>
                <a:gd name="connsiteY4" fmla="*/ 1297048 h 1297048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289383 w 403146"/>
                <a:gd name="connsiteY3" fmla="*/ 1171718 h 1471612"/>
                <a:gd name="connsiteX4" fmla="*/ 0 w 403146"/>
                <a:gd name="connsiteY4" fmla="*/ 1471612 h 1471612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317225 w 403146"/>
                <a:gd name="connsiteY3" fmla="*/ 1353557 h 1471612"/>
                <a:gd name="connsiteX4" fmla="*/ 0 w 403146"/>
                <a:gd name="connsiteY4" fmla="*/ 1471612 h 1471612"/>
                <a:gd name="connsiteX0" fmla="*/ 0 w 504285"/>
                <a:gd name="connsiteY0" fmla="*/ 1277047 h 1353557"/>
                <a:gd name="connsiteX1" fmla="*/ 275166 w 504285"/>
                <a:gd name="connsiteY1" fmla="*/ 0 h 1353557"/>
                <a:gd name="connsiteX2" fmla="*/ 504285 w 504285"/>
                <a:gd name="connsiteY2" fmla="*/ 339486 h 1353557"/>
                <a:gd name="connsiteX3" fmla="*/ 418364 w 504285"/>
                <a:gd name="connsiteY3" fmla="*/ 1353557 h 1353557"/>
                <a:gd name="connsiteX4" fmla="*/ 0 w 504285"/>
                <a:gd name="connsiteY4" fmla="*/ 1277047 h 1353557"/>
                <a:gd name="connsiteX0" fmla="*/ 0 w 504285"/>
                <a:gd name="connsiteY0" fmla="*/ 1277047 h 1277047"/>
                <a:gd name="connsiteX1" fmla="*/ 275166 w 504285"/>
                <a:gd name="connsiteY1" fmla="*/ 0 h 1277047"/>
                <a:gd name="connsiteX2" fmla="*/ 504285 w 504285"/>
                <a:gd name="connsiteY2" fmla="*/ 339486 h 1277047"/>
                <a:gd name="connsiteX3" fmla="*/ 280718 w 504285"/>
                <a:gd name="connsiteY3" fmla="*/ 1191025 h 1277047"/>
                <a:gd name="connsiteX4" fmla="*/ 0 w 504285"/>
                <a:gd name="connsiteY4" fmla="*/ 1277047 h 1277047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36936 w 460503"/>
                <a:gd name="connsiteY3" fmla="*/ 1191025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83443 w 460503"/>
                <a:gd name="connsiteY3" fmla="*/ 1147732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322327 w 460503"/>
                <a:gd name="connsiteY3" fmla="*/ 1119825 h 1295788"/>
                <a:gd name="connsiteX4" fmla="*/ 0 w 460503"/>
                <a:gd name="connsiteY4" fmla="*/ 1295788 h 129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503" h="1295788">
                  <a:moveTo>
                    <a:pt x="0" y="1295788"/>
                  </a:moveTo>
                  <a:lnTo>
                    <a:pt x="231384" y="0"/>
                  </a:lnTo>
                  <a:lnTo>
                    <a:pt x="460503" y="339486"/>
                  </a:lnTo>
                  <a:lnTo>
                    <a:pt x="322327" y="1119825"/>
                  </a:lnTo>
                  <a:lnTo>
                    <a:pt x="0" y="1295788"/>
                  </a:lnTo>
                  <a:close/>
                </a:path>
              </a:pathLst>
            </a:custGeom>
            <a:solidFill>
              <a:srgbClr val="1D2088"/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55" name="テキスト ボックス 17454">
              <a:extLst>
                <a:ext uri="{FF2B5EF4-FFF2-40B4-BE49-F238E27FC236}">
                  <a16:creationId xmlns:a16="http://schemas.microsoft.com/office/drawing/2014/main" id="{4628B618-C4A8-E9BD-7901-7A50BA69CC77}"/>
                </a:ext>
              </a:extLst>
            </p:cNvPr>
            <p:cNvSpPr txBox="1"/>
            <p:nvPr/>
          </p:nvSpPr>
          <p:spPr>
            <a:xfrm rot="2324974">
              <a:off x="9391558" y="3779992"/>
              <a:ext cx="679038" cy="33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解決</a:t>
              </a:r>
              <a:r>
                <a:rPr lang="en-US" altLang="ja-JP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!</a:t>
              </a:r>
              <a:endParaRPr kumimoji="1" lang="ja-JP" altLang="en-US" sz="1600" dirty="0">
                <a:solidFill>
                  <a:schemeClr val="bg1"/>
                </a:solidFill>
                <a:ea typeface="メイリオ" panose="020B0604030504040204" pitchFamily="50" charset="-128"/>
              </a:endParaRPr>
            </a:p>
          </p:txBody>
        </p:sp>
      </p:grpSp>
      <p:grpSp>
        <p:nvGrpSpPr>
          <p:cNvPr id="17456" name="グループ化 17455">
            <a:extLst>
              <a:ext uri="{FF2B5EF4-FFF2-40B4-BE49-F238E27FC236}">
                <a16:creationId xmlns:a16="http://schemas.microsoft.com/office/drawing/2014/main" id="{60F3BB1C-0AE9-92FE-587E-A9E0452AAB9E}"/>
              </a:ext>
            </a:extLst>
          </p:cNvPr>
          <p:cNvGrpSpPr/>
          <p:nvPr/>
        </p:nvGrpSpPr>
        <p:grpSpPr>
          <a:xfrm>
            <a:off x="2586548" y="3494498"/>
            <a:ext cx="2577570" cy="2942782"/>
            <a:chOff x="7941331" y="3585389"/>
            <a:chExt cx="2577570" cy="2942782"/>
          </a:xfrm>
        </p:grpSpPr>
        <p:sp>
          <p:nvSpPr>
            <p:cNvPr id="17457" name="四角形: 角を丸くする 17422">
              <a:extLst>
                <a:ext uri="{FF2B5EF4-FFF2-40B4-BE49-F238E27FC236}">
                  <a16:creationId xmlns:a16="http://schemas.microsoft.com/office/drawing/2014/main" id="{5308E34F-23B2-93C6-50D9-584C019E9A2C}"/>
                </a:ext>
              </a:extLst>
            </p:cNvPr>
            <p:cNvSpPr/>
            <p:nvPr/>
          </p:nvSpPr>
          <p:spPr bwMode="auto">
            <a:xfrm>
              <a:off x="7941331" y="3585389"/>
              <a:ext cx="2341806" cy="2942782"/>
            </a:xfrm>
            <a:custGeom>
              <a:avLst/>
              <a:gdLst>
                <a:gd name="connsiteX0" fmla="*/ 0 w 1344818"/>
                <a:gd name="connsiteY0" fmla="*/ 224141 h 2055977"/>
                <a:gd name="connsiteX1" fmla="*/ 224141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55977"/>
                <a:gd name="connsiteX1" fmla="*/ 176516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206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215927 w 1344818"/>
                <a:gd name="connsiteY5" fmla="*/ 207502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818" h="2075027">
                  <a:moveTo>
                    <a:pt x="0" y="224141"/>
                  </a:moveTo>
                  <a:cubicBezTo>
                    <a:pt x="0" y="100351"/>
                    <a:pt x="52726" y="0"/>
                    <a:pt x="176516" y="0"/>
                  </a:cubicBezTo>
                  <a:lnTo>
                    <a:pt x="1196877" y="0"/>
                  </a:lnTo>
                  <a:cubicBezTo>
                    <a:pt x="1320667" y="0"/>
                    <a:pt x="1344818" y="100351"/>
                    <a:pt x="1344818" y="224141"/>
                  </a:cubicBezTo>
                  <a:lnTo>
                    <a:pt x="1344818" y="1831836"/>
                  </a:lnTo>
                  <a:cubicBezTo>
                    <a:pt x="1344818" y="1955626"/>
                    <a:pt x="1339717" y="2075027"/>
                    <a:pt x="1215927" y="2075027"/>
                  </a:cubicBezTo>
                  <a:lnTo>
                    <a:pt x="186041" y="2075027"/>
                  </a:lnTo>
                  <a:cubicBezTo>
                    <a:pt x="62251" y="2075027"/>
                    <a:pt x="0" y="1955626"/>
                    <a:pt x="0" y="1831836"/>
                  </a:cubicBezTo>
                  <a:lnTo>
                    <a:pt x="0" y="224141"/>
                  </a:lnTo>
                  <a:close/>
                </a:path>
              </a:pathLst>
            </a:custGeom>
            <a:noFill/>
            <a:ln w="38100">
              <a:solidFill>
                <a:srgbClr val="1D20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58" name="平行四辺形 17423">
              <a:extLst>
                <a:ext uri="{FF2B5EF4-FFF2-40B4-BE49-F238E27FC236}">
                  <a16:creationId xmlns:a16="http://schemas.microsoft.com/office/drawing/2014/main" id="{AFAE87CD-C65E-7710-FF0C-F46AF4514DC2}"/>
                </a:ext>
              </a:extLst>
            </p:cNvPr>
            <p:cNvSpPr/>
            <p:nvPr/>
          </p:nvSpPr>
          <p:spPr bwMode="auto">
            <a:xfrm rot="17997351">
              <a:off x="9527202" y="3198432"/>
              <a:ext cx="441742" cy="1541656"/>
            </a:xfrm>
            <a:custGeom>
              <a:avLst/>
              <a:gdLst>
                <a:gd name="connsiteX0" fmla="*/ 0 w 455051"/>
                <a:gd name="connsiteY0" fmla="*/ 832232 h 832232"/>
                <a:gd name="connsiteX1" fmla="*/ 113763 w 455051"/>
                <a:gd name="connsiteY1" fmla="*/ 0 h 832232"/>
                <a:gd name="connsiteX2" fmla="*/ 455051 w 455051"/>
                <a:gd name="connsiteY2" fmla="*/ 0 h 832232"/>
                <a:gd name="connsiteX3" fmla="*/ 341288 w 455051"/>
                <a:gd name="connsiteY3" fmla="*/ 832232 h 832232"/>
                <a:gd name="connsiteX4" fmla="*/ 0 w 455051"/>
                <a:gd name="connsiteY4" fmla="*/ 832232 h 832232"/>
                <a:gd name="connsiteX0" fmla="*/ 0 w 455051"/>
                <a:gd name="connsiteY0" fmla="*/ 1171718 h 1171718"/>
                <a:gd name="connsiteX1" fmla="*/ 225932 w 455051"/>
                <a:gd name="connsiteY1" fmla="*/ 0 h 1171718"/>
                <a:gd name="connsiteX2" fmla="*/ 455051 w 455051"/>
                <a:gd name="connsiteY2" fmla="*/ 339486 h 1171718"/>
                <a:gd name="connsiteX3" fmla="*/ 341288 w 455051"/>
                <a:gd name="connsiteY3" fmla="*/ 1171718 h 1171718"/>
                <a:gd name="connsiteX4" fmla="*/ 0 w 455051"/>
                <a:gd name="connsiteY4" fmla="*/ 1171718 h 1171718"/>
                <a:gd name="connsiteX0" fmla="*/ 0 w 481763"/>
                <a:gd name="connsiteY0" fmla="*/ 1297048 h 1297048"/>
                <a:gd name="connsiteX1" fmla="*/ 252644 w 481763"/>
                <a:gd name="connsiteY1" fmla="*/ 0 h 1297048"/>
                <a:gd name="connsiteX2" fmla="*/ 481763 w 481763"/>
                <a:gd name="connsiteY2" fmla="*/ 339486 h 1297048"/>
                <a:gd name="connsiteX3" fmla="*/ 368000 w 481763"/>
                <a:gd name="connsiteY3" fmla="*/ 1171718 h 1297048"/>
                <a:gd name="connsiteX4" fmla="*/ 0 w 481763"/>
                <a:gd name="connsiteY4" fmla="*/ 1297048 h 1297048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289383 w 403146"/>
                <a:gd name="connsiteY3" fmla="*/ 1171718 h 1471612"/>
                <a:gd name="connsiteX4" fmla="*/ 0 w 403146"/>
                <a:gd name="connsiteY4" fmla="*/ 1471612 h 1471612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317225 w 403146"/>
                <a:gd name="connsiteY3" fmla="*/ 1353557 h 1471612"/>
                <a:gd name="connsiteX4" fmla="*/ 0 w 403146"/>
                <a:gd name="connsiteY4" fmla="*/ 1471612 h 1471612"/>
                <a:gd name="connsiteX0" fmla="*/ 0 w 504285"/>
                <a:gd name="connsiteY0" fmla="*/ 1277047 h 1353557"/>
                <a:gd name="connsiteX1" fmla="*/ 275166 w 504285"/>
                <a:gd name="connsiteY1" fmla="*/ 0 h 1353557"/>
                <a:gd name="connsiteX2" fmla="*/ 504285 w 504285"/>
                <a:gd name="connsiteY2" fmla="*/ 339486 h 1353557"/>
                <a:gd name="connsiteX3" fmla="*/ 418364 w 504285"/>
                <a:gd name="connsiteY3" fmla="*/ 1353557 h 1353557"/>
                <a:gd name="connsiteX4" fmla="*/ 0 w 504285"/>
                <a:gd name="connsiteY4" fmla="*/ 1277047 h 1353557"/>
                <a:gd name="connsiteX0" fmla="*/ 0 w 504285"/>
                <a:gd name="connsiteY0" fmla="*/ 1277047 h 1277047"/>
                <a:gd name="connsiteX1" fmla="*/ 275166 w 504285"/>
                <a:gd name="connsiteY1" fmla="*/ 0 h 1277047"/>
                <a:gd name="connsiteX2" fmla="*/ 504285 w 504285"/>
                <a:gd name="connsiteY2" fmla="*/ 339486 h 1277047"/>
                <a:gd name="connsiteX3" fmla="*/ 280718 w 504285"/>
                <a:gd name="connsiteY3" fmla="*/ 1191025 h 1277047"/>
                <a:gd name="connsiteX4" fmla="*/ 0 w 504285"/>
                <a:gd name="connsiteY4" fmla="*/ 1277047 h 1277047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36936 w 460503"/>
                <a:gd name="connsiteY3" fmla="*/ 1191025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83443 w 460503"/>
                <a:gd name="connsiteY3" fmla="*/ 1147732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322327 w 460503"/>
                <a:gd name="connsiteY3" fmla="*/ 1119825 h 1295788"/>
                <a:gd name="connsiteX4" fmla="*/ 0 w 460503"/>
                <a:gd name="connsiteY4" fmla="*/ 1295788 h 129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503" h="1295788">
                  <a:moveTo>
                    <a:pt x="0" y="1295788"/>
                  </a:moveTo>
                  <a:lnTo>
                    <a:pt x="231384" y="0"/>
                  </a:lnTo>
                  <a:lnTo>
                    <a:pt x="460503" y="339486"/>
                  </a:lnTo>
                  <a:lnTo>
                    <a:pt x="322327" y="1119825"/>
                  </a:lnTo>
                  <a:lnTo>
                    <a:pt x="0" y="1295788"/>
                  </a:lnTo>
                  <a:close/>
                </a:path>
              </a:pathLst>
            </a:custGeom>
            <a:solidFill>
              <a:srgbClr val="1D2088"/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59" name="テキスト ボックス 17458">
              <a:extLst>
                <a:ext uri="{FF2B5EF4-FFF2-40B4-BE49-F238E27FC236}">
                  <a16:creationId xmlns:a16="http://schemas.microsoft.com/office/drawing/2014/main" id="{57CD1909-BF54-5A19-78C6-E1AD315736BE}"/>
                </a:ext>
              </a:extLst>
            </p:cNvPr>
            <p:cNvSpPr txBox="1"/>
            <p:nvPr/>
          </p:nvSpPr>
          <p:spPr>
            <a:xfrm rot="2324974">
              <a:off x="9391558" y="3779992"/>
              <a:ext cx="679038" cy="33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解決</a:t>
              </a:r>
              <a:r>
                <a:rPr lang="en-US" altLang="ja-JP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!</a:t>
              </a:r>
              <a:endParaRPr kumimoji="1" lang="ja-JP" altLang="en-US" sz="1600" dirty="0">
                <a:solidFill>
                  <a:schemeClr val="bg1"/>
                </a:solidFill>
                <a:ea typeface="メイリオ" panose="020B0604030504040204" pitchFamily="50" charset="-128"/>
              </a:endParaRPr>
            </a:p>
          </p:txBody>
        </p:sp>
      </p:grpSp>
      <p:grpSp>
        <p:nvGrpSpPr>
          <p:cNvPr id="17460" name="グループ化 17459">
            <a:extLst>
              <a:ext uri="{FF2B5EF4-FFF2-40B4-BE49-F238E27FC236}">
                <a16:creationId xmlns:a16="http://schemas.microsoft.com/office/drawing/2014/main" id="{81D43982-CBFE-C2B7-66C5-51801902C48F}"/>
              </a:ext>
            </a:extLst>
          </p:cNvPr>
          <p:cNvGrpSpPr/>
          <p:nvPr/>
        </p:nvGrpSpPr>
        <p:grpSpPr>
          <a:xfrm>
            <a:off x="107178" y="3494498"/>
            <a:ext cx="2577570" cy="2942782"/>
            <a:chOff x="7941331" y="3585389"/>
            <a:chExt cx="2577570" cy="2942782"/>
          </a:xfrm>
        </p:grpSpPr>
        <p:sp>
          <p:nvSpPr>
            <p:cNvPr id="17461" name="四角形: 角を丸くする 17422">
              <a:extLst>
                <a:ext uri="{FF2B5EF4-FFF2-40B4-BE49-F238E27FC236}">
                  <a16:creationId xmlns:a16="http://schemas.microsoft.com/office/drawing/2014/main" id="{F5ACBCE8-B65B-8ED6-61FF-C986CB04C3AF}"/>
                </a:ext>
              </a:extLst>
            </p:cNvPr>
            <p:cNvSpPr/>
            <p:nvPr/>
          </p:nvSpPr>
          <p:spPr bwMode="auto">
            <a:xfrm>
              <a:off x="7941331" y="3585389"/>
              <a:ext cx="2341806" cy="2942782"/>
            </a:xfrm>
            <a:custGeom>
              <a:avLst/>
              <a:gdLst>
                <a:gd name="connsiteX0" fmla="*/ 0 w 1344818"/>
                <a:gd name="connsiteY0" fmla="*/ 224141 h 2055977"/>
                <a:gd name="connsiteX1" fmla="*/ 224141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55977"/>
                <a:gd name="connsiteX1" fmla="*/ 176516 w 1344818"/>
                <a:gd name="connsiteY1" fmla="*/ 0 h 2055977"/>
                <a:gd name="connsiteX2" fmla="*/ 1120677 w 1344818"/>
                <a:gd name="connsiteY2" fmla="*/ 0 h 2055977"/>
                <a:gd name="connsiteX3" fmla="*/ 1344818 w 1344818"/>
                <a:gd name="connsiteY3" fmla="*/ 224141 h 2055977"/>
                <a:gd name="connsiteX4" fmla="*/ 1344818 w 1344818"/>
                <a:gd name="connsiteY4" fmla="*/ 1831836 h 2055977"/>
                <a:gd name="connsiteX5" fmla="*/ 1120677 w 1344818"/>
                <a:gd name="connsiteY5" fmla="*/ 2055977 h 2055977"/>
                <a:gd name="connsiteX6" fmla="*/ 224141 w 1344818"/>
                <a:gd name="connsiteY6" fmla="*/ 2055977 h 2055977"/>
                <a:gd name="connsiteX7" fmla="*/ 0 w 1344818"/>
                <a:gd name="connsiteY7" fmla="*/ 1831836 h 2055977"/>
                <a:gd name="connsiteX8" fmla="*/ 0 w 1344818"/>
                <a:gd name="connsiteY8" fmla="*/ 224141 h 205597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206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120677 w 1344818"/>
                <a:gd name="connsiteY5" fmla="*/ 205597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  <a:gd name="connsiteX0" fmla="*/ 0 w 1344818"/>
                <a:gd name="connsiteY0" fmla="*/ 224141 h 2075027"/>
                <a:gd name="connsiteX1" fmla="*/ 176516 w 1344818"/>
                <a:gd name="connsiteY1" fmla="*/ 0 h 2075027"/>
                <a:gd name="connsiteX2" fmla="*/ 1196877 w 1344818"/>
                <a:gd name="connsiteY2" fmla="*/ 0 h 2075027"/>
                <a:gd name="connsiteX3" fmla="*/ 1344818 w 1344818"/>
                <a:gd name="connsiteY3" fmla="*/ 224141 h 2075027"/>
                <a:gd name="connsiteX4" fmla="*/ 1344818 w 1344818"/>
                <a:gd name="connsiteY4" fmla="*/ 1831836 h 2075027"/>
                <a:gd name="connsiteX5" fmla="*/ 1215927 w 1344818"/>
                <a:gd name="connsiteY5" fmla="*/ 2075027 h 2075027"/>
                <a:gd name="connsiteX6" fmla="*/ 186041 w 1344818"/>
                <a:gd name="connsiteY6" fmla="*/ 2075027 h 2075027"/>
                <a:gd name="connsiteX7" fmla="*/ 0 w 1344818"/>
                <a:gd name="connsiteY7" fmla="*/ 1831836 h 2075027"/>
                <a:gd name="connsiteX8" fmla="*/ 0 w 1344818"/>
                <a:gd name="connsiteY8" fmla="*/ 224141 h 20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4818" h="2075027">
                  <a:moveTo>
                    <a:pt x="0" y="224141"/>
                  </a:moveTo>
                  <a:cubicBezTo>
                    <a:pt x="0" y="100351"/>
                    <a:pt x="52726" y="0"/>
                    <a:pt x="176516" y="0"/>
                  </a:cubicBezTo>
                  <a:lnTo>
                    <a:pt x="1196877" y="0"/>
                  </a:lnTo>
                  <a:cubicBezTo>
                    <a:pt x="1320667" y="0"/>
                    <a:pt x="1344818" y="100351"/>
                    <a:pt x="1344818" y="224141"/>
                  </a:cubicBezTo>
                  <a:lnTo>
                    <a:pt x="1344818" y="1831836"/>
                  </a:lnTo>
                  <a:cubicBezTo>
                    <a:pt x="1344818" y="1955626"/>
                    <a:pt x="1339717" y="2075027"/>
                    <a:pt x="1215927" y="2075027"/>
                  </a:cubicBezTo>
                  <a:lnTo>
                    <a:pt x="186041" y="2075027"/>
                  </a:lnTo>
                  <a:cubicBezTo>
                    <a:pt x="62251" y="2075027"/>
                    <a:pt x="0" y="1955626"/>
                    <a:pt x="0" y="1831836"/>
                  </a:cubicBezTo>
                  <a:lnTo>
                    <a:pt x="0" y="224141"/>
                  </a:lnTo>
                  <a:close/>
                </a:path>
              </a:pathLst>
            </a:custGeom>
            <a:noFill/>
            <a:ln w="38100">
              <a:solidFill>
                <a:srgbClr val="1D20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62" name="平行四辺形 17423">
              <a:extLst>
                <a:ext uri="{FF2B5EF4-FFF2-40B4-BE49-F238E27FC236}">
                  <a16:creationId xmlns:a16="http://schemas.microsoft.com/office/drawing/2014/main" id="{7B49A9EA-2E5E-3942-9A4C-FC34831C64E2}"/>
                </a:ext>
              </a:extLst>
            </p:cNvPr>
            <p:cNvSpPr/>
            <p:nvPr/>
          </p:nvSpPr>
          <p:spPr bwMode="auto">
            <a:xfrm rot="17997351">
              <a:off x="9527202" y="3198432"/>
              <a:ext cx="441742" cy="1541656"/>
            </a:xfrm>
            <a:custGeom>
              <a:avLst/>
              <a:gdLst>
                <a:gd name="connsiteX0" fmla="*/ 0 w 455051"/>
                <a:gd name="connsiteY0" fmla="*/ 832232 h 832232"/>
                <a:gd name="connsiteX1" fmla="*/ 113763 w 455051"/>
                <a:gd name="connsiteY1" fmla="*/ 0 h 832232"/>
                <a:gd name="connsiteX2" fmla="*/ 455051 w 455051"/>
                <a:gd name="connsiteY2" fmla="*/ 0 h 832232"/>
                <a:gd name="connsiteX3" fmla="*/ 341288 w 455051"/>
                <a:gd name="connsiteY3" fmla="*/ 832232 h 832232"/>
                <a:gd name="connsiteX4" fmla="*/ 0 w 455051"/>
                <a:gd name="connsiteY4" fmla="*/ 832232 h 832232"/>
                <a:gd name="connsiteX0" fmla="*/ 0 w 455051"/>
                <a:gd name="connsiteY0" fmla="*/ 1171718 h 1171718"/>
                <a:gd name="connsiteX1" fmla="*/ 225932 w 455051"/>
                <a:gd name="connsiteY1" fmla="*/ 0 h 1171718"/>
                <a:gd name="connsiteX2" fmla="*/ 455051 w 455051"/>
                <a:gd name="connsiteY2" fmla="*/ 339486 h 1171718"/>
                <a:gd name="connsiteX3" fmla="*/ 341288 w 455051"/>
                <a:gd name="connsiteY3" fmla="*/ 1171718 h 1171718"/>
                <a:gd name="connsiteX4" fmla="*/ 0 w 455051"/>
                <a:gd name="connsiteY4" fmla="*/ 1171718 h 1171718"/>
                <a:gd name="connsiteX0" fmla="*/ 0 w 481763"/>
                <a:gd name="connsiteY0" fmla="*/ 1297048 h 1297048"/>
                <a:gd name="connsiteX1" fmla="*/ 252644 w 481763"/>
                <a:gd name="connsiteY1" fmla="*/ 0 h 1297048"/>
                <a:gd name="connsiteX2" fmla="*/ 481763 w 481763"/>
                <a:gd name="connsiteY2" fmla="*/ 339486 h 1297048"/>
                <a:gd name="connsiteX3" fmla="*/ 368000 w 481763"/>
                <a:gd name="connsiteY3" fmla="*/ 1171718 h 1297048"/>
                <a:gd name="connsiteX4" fmla="*/ 0 w 481763"/>
                <a:gd name="connsiteY4" fmla="*/ 1297048 h 1297048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289383 w 403146"/>
                <a:gd name="connsiteY3" fmla="*/ 1171718 h 1471612"/>
                <a:gd name="connsiteX4" fmla="*/ 0 w 403146"/>
                <a:gd name="connsiteY4" fmla="*/ 1471612 h 1471612"/>
                <a:gd name="connsiteX0" fmla="*/ 0 w 403146"/>
                <a:gd name="connsiteY0" fmla="*/ 1471612 h 1471612"/>
                <a:gd name="connsiteX1" fmla="*/ 174027 w 403146"/>
                <a:gd name="connsiteY1" fmla="*/ 0 h 1471612"/>
                <a:gd name="connsiteX2" fmla="*/ 403146 w 403146"/>
                <a:gd name="connsiteY2" fmla="*/ 339486 h 1471612"/>
                <a:gd name="connsiteX3" fmla="*/ 317225 w 403146"/>
                <a:gd name="connsiteY3" fmla="*/ 1353557 h 1471612"/>
                <a:gd name="connsiteX4" fmla="*/ 0 w 403146"/>
                <a:gd name="connsiteY4" fmla="*/ 1471612 h 1471612"/>
                <a:gd name="connsiteX0" fmla="*/ 0 w 504285"/>
                <a:gd name="connsiteY0" fmla="*/ 1277047 h 1353557"/>
                <a:gd name="connsiteX1" fmla="*/ 275166 w 504285"/>
                <a:gd name="connsiteY1" fmla="*/ 0 h 1353557"/>
                <a:gd name="connsiteX2" fmla="*/ 504285 w 504285"/>
                <a:gd name="connsiteY2" fmla="*/ 339486 h 1353557"/>
                <a:gd name="connsiteX3" fmla="*/ 418364 w 504285"/>
                <a:gd name="connsiteY3" fmla="*/ 1353557 h 1353557"/>
                <a:gd name="connsiteX4" fmla="*/ 0 w 504285"/>
                <a:gd name="connsiteY4" fmla="*/ 1277047 h 1353557"/>
                <a:gd name="connsiteX0" fmla="*/ 0 w 504285"/>
                <a:gd name="connsiteY0" fmla="*/ 1277047 h 1277047"/>
                <a:gd name="connsiteX1" fmla="*/ 275166 w 504285"/>
                <a:gd name="connsiteY1" fmla="*/ 0 h 1277047"/>
                <a:gd name="connsiteX2" fmla="*/ 504285 w 504285"/>
                <a:gd name="connsiteY2" fmla="*/ 339486 h 1277047"/>
                <a:gd name="connsiteX3" fmla="*/ 280718 w 504285"/>
                <a:gd name="connsiteY3" fmla="*/ 1191025 h 1277047"/>
                <a:gd name="connsiteX4" fmla="*/ 0 w 504285"/>
                <a:gd name="connsiteY4" fmla="*/ 1277047 h 1277047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36936 w 460503"/>
                <a:gd name="connsiteY3" fmla="*/ 1191025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283443 w 460503"/>
                <a:gd name="connsiteY3" fmla="*/ 1147732 h 1295788"/>
                <a:gd name="connsiteX4" fmla="*/ 0 w 460503"/>
                <a:gd name="connsiteY4" fmla="*/ 1295788 h 1295788"/>
                <a:gd name="connsiteX0" fmla="*/ 0 w 460503"/>
                <a:gd name="connsiteY0" fmla="*/ 1295788 h 1295788"/>
                <a:gd name="connsiteX1" fmla="*/ 231384 w 460503"/>
                <a:gd name="connsiteY1" fmla="*/ 0 h 1295788"/>
                <a:gd name="connsiteX2" fmla="*/ 460503 w 460503"/>
                <a:gd name="connsiteY2" fmla="*/ 339486 h 1295788"/>
                <a:gd name="connsiteX3" fmla="*/ 322327 w 460503"/>
                <a:gd name="connsiteY3" fmla="*/ 1119825 h 1295788"/>
                <a:gd name="connsiteX4" fmla="*/ 0 w 460503"/>
                <a:gd name="connsiteY4" fmla="*/ 1295788 h 129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503" h="1295788">
                  <a:moveTo>
                    <a:pt x="0" y="1295788"/>
                  </a:moveTo>
                  <a:lnTo>
                    <a:pt x="231384" y="0"/>
                  </a:lnTo>
                  <a:lnTo>
                    <a:pt x="460503" y="339486"/>
                  </a:lnTo>
                  <a:lnTo>
                    <a:pt x="322327" y="1119825"/>
                  </a:lnTo>
                  <a:lnTo>
                    <a:pt x="0" y="1295788"/>
                  </a:lnTo>
                  <a:close/>
                </a:path>
              </a:pathLst>
            </a:custGeom>
            <a:solidFill>
              <a:srgbClr val="1D2088"/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63" name="テキスト ボックス 17462">
              <a:extLst>
                <a:ext uri="{FF2B5EF4-FFF2-40B4-BE49-F238E27FC236}">
                  <a16:creationId xmlns:a16="http://schemas.microsoft.com/office/drawing/2014/main" id="{0085B991-8EB8-F545-213A-523E599C9493}"/>
                </a:ext>
              </a:extLst>
            </p:cNvPr>
            <p:cNvSpPr txBox="1"/>
            <p:nvPr/>
          </p:nvSpPr>
          <p:spPr>
            <a:xfrm rot="2324974">
              <a:off x="9391558" y="3779992"/>
              <a:ext cx="679038" cy="33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解決</a:t>
              </a:r>
              <a:r>
                <a:rPr lang="en-US" altLang="ja-JP" sz="1600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!</a:t>
              </a:r>
              <a:endParaRPr kumimoji="1" lang="ja-JP" altLang="en-US" sz="1600" dirty="0">
                <a:solidFill>
                  <a:schemeClr val="bg1"/>
                </a:solidFill>
                <a:ea typeface="メイリオ" panose="020B0604030504040204" pitchFamily="50" charset="-128"/>
              </a:endParaRPr>
            </a:p>
          </p:txBody>
        </p:sp>
      </p:grpSp>
      <p:sp>
        <p:nvSpPr>
          <p:cNvPr id="17464" name="Text 1">
            <a:extLst>
              <a:ext uri="{FF2B5EF4-FFF2-40B4-BE49-F238E27FC236}">
                <a16:creationId xmlns:a16="http://schemas.microsoft.com/office/drawing/2014/main" id="{04CE65BA-FA16-7868-71F2-B2F9E8DDCF6A}"/>
              </a:ext>
            </a:extLst>
          </p:cNvPr>
          <p:cNvSpPr/>
          <p:nvPr/>
        </p:nvSpPr>
        <p:spPr>
          <a:xfrm>
            <a:off x="2720752" y="5013176"/>
            <a:ext cx="198022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申請内容を自動仕分</a:t>
            </a:r>
            <a:r>
              <a:rPr lang="en-US" altLang="ja-JP" sz="105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!</a:t>
            </a:r>
          </a:p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ワンクリックで会計ソフト用の仕訳データを自動作成</a:t>
            </a:r>
            <a:endParaRPr lang="en-US" altLang="ja-JP" sz="1050" b="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</p:txBody>
      </p:sp>
      <p:sp>
        <p:nvSpPr>
          <p:cNvPr id="17465" name="Text 1">
            <a:extLst>
              <a:ext uri="{FF2B5EF4-FFF2-40B4-BE49-F238E27FC236}">
                <a16:creationId xmlns:a16="http://schemas.microsoft.com/office/drawing/2014/main" id="{40362149-C91E-AC99-28E5-F93214225803}"/>
              </a:ext>
            </a:extLst>
          </p:cNvPr>
          <p:cNvSpPr/>
          <p:nvPr/>
        </p:nvSpPr>
        <p:spPr>
          <a:xfrm>
            <a:off x="5171432" y="5013176"/>
            <a:ext cx="198022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ルールに反する申請はすべて自動でブロック</a:t>
            </a:r>
            <a:endParaRPr lang="en-US" altLang="ja-JP" sz="1050" b="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申請期限のお知らせメールもシステム上から一斉通知</a:t>
            </a:r>
            <a:endParaRPr lang="en-US" sz="1050" dirty="0">
              <a:ea typeface="メイリオ" panose="020B0604030504040204" pitchFamily="50" charset="-128"/>
            </a:endParaRPr>
          </a:p>
        </p:txBody>
      </p:sp>
      <p:sp>
        <p:nvSpPr>
          <p:cNvPr id="17466" name="Text 1">
            <a:extLst>
              <a:ext uri="{FF2B5EF4-FFF2-40B4-BE49-F238E27FC236}">
                <a16:creationId xmlns:a16="http://schemas.microsoft.com/office/drawing/2014/main" id="{A2CF3464-BD52-4A09-9647-459880F9EA34}"/>
              </a:ext>
            </a:extLst>
          </p:cNvPr>
          <p:cNvSpPr/>
          <p:nvPr/>
        </p:nvSpPr>
        <p:spPr>
          <a:xfrm>
            <a:off x="7509284" y="5013176"/>
            <a:ext cx="241200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スキャナ保存や検索機能など電子帳簿保存法にフル対応</a:t>
            </a:r>
            <a:r>
              <a:rPr lang="en-US" altLang="ja-JP" sz="1050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!</a:t>
            </a:r>
            <a:r>
              <a:rPr lang="ja-JP" altLang="en-US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豊富な導入実績で田長法対応者数</a:t>
            </a:r>
            <a:r>
              <a:rPr lang="en-US" altLang="ja-JP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No.1</a:t>
            </a:r>
          </a:p>
          <a:p>
            <a:pPr marL="285750" indent="-285750" algn="l">
              <a:lnSpc>
                <a:spcPct val="130000"/>
              </a:lnSpc>
              <a:buClr>
                <a:srgbClr val="1D2088"/>
              </a:buClr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電子化により、紙書類の</a:t>
            </a:r>
            <a:r>
              <a:rPr lang="en-US" altLang="ja-JP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filing</a:t>
            </a:r>
            <a:r>
              <a:rPr lang="ja-JP" altLang="en-US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作業や保存場所の確保、書類探しなどの手間も不要に</a:t>
            </a:r>
            <a:r>
              <a:rPr lang="en-US" altLang="ja-JP" sz="1050" dirty="0">
                <a:solidFill>
                  <a:srgbClr val="333333"/>
                </a:solidFill>
                <a:ea typeface="メイリオ" panose="020B0604030504040204" pitchFamily="50" charset="-128"/>
              </a:rPr>
              <a:t>!!</a:t>
            </a:r>
            <a:endParaRPr lang="en-US" sz="1050" dirty="0">
              <a:ea typeface="メイリオ" panose="020B0604030504040204" pitchFamily="50" charset="-128"/>
            </a:endParaRPr>
          </a:p>
        </p:txBody>
      </p:sp>
      <p:sp>
        <p:nvSpPr>
          <p:cNvPr id="17470" name="テキスト ボックス 17469">
            <a:extLst>
              <a:ext uri="{FF2B5EF4-FFF2-40B4-BE49-F238E27FC236}">
                <a16:creationId xmlns:a16="http://schemas.microsoft.com/office/drawing/2014/main" id="{DC01FB7D-DEFB-0AD4-418E-3B24975596D9}"/>
              </a:ext>
            </a:extLst>
          </p:cNvPr>
          <p:cNvSpPr txBox="1"/>
          <p:nvPr/>
        </p:nvSpPr>
        <p:spPr>
          <a:xfrm rot="2324974">
            <a:off x="8986095" y="832535"/>
            <a:ext cx="679038" cy="33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ea typeface="メイリオ" panose="020B0604030504040204" pitchFamily="50" charset="-128"/>
              </a:rPr>
              <a:t>解</a:t>
            </a:r>
            <a:r>
              <a:rPr lang="en-US" altLang="ja-JP" sz="1600" dirty="0">
                <a:solidFill>
                  <a:schemeClr val="bg1"/>
                </a:solidFill>
                <a:ea typeface="メイリオ" panose="020B0604030504040204" pitchFamily="50" charset="-128"/>
              </a:rPr>
              <a:t>!</a:t>
            </a:r>
            <a:endParaRPr kumimoji="1" lang="ja-JP" altLang="en-US" sz="1600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17471" name="Text 1">
            <a:extLst>
              <a:ext uri="{FF2B5EF4-FFF2-40B4-BE49-F238E27FC236}">
                <a16:creationId xmlns:a16="http://schemas.microsoft.com/office/drawing/2014/main" id="{B2D2B97C-91DE-2D0B-902D-CCC27E856A90}"/>
              </a:ext>
            </a:extLst>
          </p:cNvPr>
          <p:cNvSpPr/>
          <p:nvPr/>
        </p:nvSpPr>
        <p:spPr>
          <a:xfrm>
            <a:off x="2612740" y="3768451"/>
            <a:ext cx="198022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手入力の工数</a:t>
            </a:r>
            <a:br>
              <a:rPr lang="en-US" altLang="ja-JP" sz="1400" dirty="0">
                <a:solidFill>
                  <a:srgbClr val="333333"/>
                </a:solidFill>
                <a:ea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大幅削減</a:t>
            </a:r>
            <a:endParaRPr lang="en-US" sz="1400" dirty="0">
              <a:ea typeface="メイリオ" panose="020B0604030504040204" pitchFamily="50" charset="-128"/>
            </a:endParaRPr>
          </a:p>
        </p:txBody>
      </p:sp>
      <p:sp>
        <p:nvSpPr>
          <p:cNvPr id="17472" name="Text 1">
            <a:extLst>
              <a:ext uri="{FF2B5EF4-FFF2-40B4-BE49-F238E27FC236}">
                <a16:creationId xmlns:a16="http://schemas.microsoft.com/office/drawing/2014/main" id="{93A2B3DF-2525-7E7C-CEAC-370F0DF3B93D}"/>
              </a:ext>
            </a:extLst>
          </p:cNvPr>
          <p:cNvSpPr/>
          <p:nvPr/>
        </p:nvSpPr>
        <p:spPr>
          <a:xfrm>
            <a:off x="5097016" y="3768451"/>
            <a:ext cx="198022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ムダなやりとりが</a:t>
            </a:r>
            <a:br>
              <a:rPr lang="en-US" altLang="ja-JP" sz="1400" dirty="0">
                <a:solidFill>
                  <a:srgbClr val="333333"/>
                </a:solidFill>
                <a:ea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減りストレスフリー</a:t>
            </a:r>
            <a:endParaRPr lang="en-US" sz="1400" dirty="0">
              <a:ea typeface="メイリオ" panose="020B0604030504040204" pitchFamily="50" charset="-128"/>
            </a:endParaRPr>
          </a:p>
        </p:txBody>
      </p:sp>
      <p:sp>
        <p:nvSpPr>
          <p:cNvPr id="17473" name="Text 1">
            <a:extLst>
              <a:ext uri="{FF2B5EF4-FFF2-40B4-BE49-F238E27FC236}">
                <a16:creationId xmlns:a16="http://schemas.microsoft.com/office/drawing/2014/main" id="{6A062775-1478-5D85-4DFB-40C8A82FDB4D}"/>
              </a:ext>
            </a:extLst>
          </p:cNvPr>
          <p:cNvSpPr/>
          <p:nvPr/>
        </p:nvSpPr>
        <p:spPr>
          <a:xfrm>
            <a:off x="7545288" y="3768451"/>
            <a:ext cx="1980220" cy="45263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/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電子帳簿保存法</a:t>
            </a:r>
            <a:br>
              <a:rPr lang="en-US" altLang="ja-JP" sz="1400" dirty="0">
                <a:solidFill>
                  <a:srgbClr val="333333"/>
                </a:solidFill>
                <a:ea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333333"/>
                </a:solidFill>
                <a:ea typeface="メイリオ" panose="020B0604030504040204" pitchFamily="50" charset="-128"/>
              </a:rPr>
              <a:t>対応でペーパレス化を実現</a:t>
            </a:r>
            <a:endParaRPr lang="en-US" sz="1400" dirty="0">
              <a:ea typeface="メイリオ" panose="020B0604030504040204" pitchFamily="50" charset="-128"/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99723E4-ECA5-1F39-80E5-BF26B53B2A77}"/>
              </a:ext>
            </a:extLst>
          </p:cNvPr>
          <p:cNvSpPr/>
          <p:nvPr/>
        </p:nvSpPr>
        <p:spPr>
          <a:xfrm>
            <a:off x="5961481" y="1753621"/>
            <a:ext cx="647703" cy="590654"/>
          </a:xfrm>
          <a:custGeom>
            <a:avLst/>
            <a:gdLst>
              <a:gd name="connsiteX0" fmla="*/ 615316 w 647703"/>
              <a:gd name="connsiteY0" fmla="*/ 19040 h 590654"/>
              <a:gd name="connsiteX1" fmla="*/ 628651 w 647703"/>
              <a:gd name="connsiteY1" fmla="*/ 33328 h 590654"/>
              <a:gd name="connsiteX2" fmla="*/ 628651 w 647703"/>
              <a:gd name="connsiteY2" fmla="*/ 426825 h 590654"/>
              <a:gd name="connsiteX3" fmla="*/ 615316 w 647703"/>
              <a:gd name="connsiteY3" fmla="*/ 440160 h 590654"/>
              <a:gd name="connsiteX4" fmla="*/ 499111 w 647703"/>
              <a:gd name="connsiteY4" fmla="*/ 440160 h 590654"/>
              <a:gd name="connsiteX5" fmla="*/ 499111 w 647703"/>
              <a:gd name="connsiteY5" fmla="*/ 543982 h 590654"/>
              <a:gd name="connsiteX6" fmla="*/ 402261 w 647703"/>
              <a:gd name="connsiteY6" fmla="*/ 444951 h 590654"/>
              <a:gd name="connsiteX7" fmla="*/ 396660 w 647703"/>
              <a:gd name="connsiteY7" fmla="*/ 439236 h 590654"/>
              <a:gd name="connsiteX8" fmla="*/ 32386 w 647703"/>
              <a:gd name="connsiteY8" fmla="*/ 439236 h 590654"/>
              <a:gd name="connsiteX9" fmla="*/ 19051 w 647703"/>
              <a:gd name="connsiteY9" fmla="*/ 426479 h 590654"/>
              <a:gd name="connsiteX10" fmla="*/ 19051 w 647703"/>
              <a:gd name="connsiteY10" fmla="*/ 425901 h 590654"/>
              <a:gd name="connsiteX11" fmla="*/ 19051 w 647703"/>
              <a:gd name="connsiteY11" fmla="*/ 32385 h 590654"/>
              <a:gd name="connsiteX12" fmla="*/ 32386 w 647703"/>
              <a:gd name="connsiteY12" fmla="*/ 19050 h 590654"/>
              <a:gd name="connsiteX13" fmla="*/ 615316 w 647703"/>
              <a:gd name="connsiteY13" fmla="*/ 19050 h 590654"/>
              <a:gd name="connsiteX14" fmla="*/ 615316 w 647703"/>
              <a:gd name="connsiteY14" fmla="*/ 0 h 590654"/>
              <a:gd name="connsiteX15" fmla="*/ 32386 w 647703"/>
              <a:gd name="connsiteY15" fmla="*/ 0 h 590654"/>
              <a:gd name="connsiteX16" fmla="*/ 1 w 647703"/>
              <a:gd name="connsiteY16" fmla="*/ 32385 h 590654"/>
              <a:gd name="connsiteX17" fmla="*/ 1 w 647703"/>
              <a:gd name="connsiteY17" fmla="*/ 425872 h 590654"/>
              <a:gd name="connsiteX18" fmla="*/ 31851 w 647703"/>
              <a:gd name="connsiteY18" fmla="*/ 458257 h 590654"/>
              <a:gd name="connsiteX19" fmla="*/ 32386 w 647703"/>
              <a:gd name="connsiteY19" fmla="*/ 458257 h 590654"/>
              <a:gd name="connsiteX20" fmla="*/ 388621 w 647703"/>
              <a:gd name="connsiteY20" fmla="*/ 458257 h 590654"/>
              <a:gd name="connsiteX21" fmla="*/ 518161 w 647703"/>
              <a:gd name="connsiteY21" fmla="*/ 590655 h 590654"/>
              <a:gd name="connsiteX22" fmla="*/ 518161 w 647703"/>
              <a:gd name="connsiteY22" fmla="*/ 459210 h 590654"/>
              <a:gd name="connsiteX23" fmla="*/ 615316 w 647703"/>
              <a:gd name="connsiteY23" fmla="*/ 459210 h 590654"/>
              <a:gd name="connsiteX24" fmla="*/ 647701 w 647703"/>
              <a:gd name="connsiteY24" fmla="*/ 426825 h 590654"/>
              <a:gd name="connsiteX25" fmla="*/ 647701 w 647703"/>
              <a:gd name="connsiteY25" fmla="*/ 33338 h 590654"/>
              <a:gd name="connsiteX26" fmla="*/ 615316 w 647703"/>
              <a:gd name="connsiteY26" fmla="*/ 0 h 59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7703" h="590654">
                <a:moveTo>
                  <a:pt x="615316" y="19040"/>
                </a:moveTo>
                <a:cubicBezTo>
                  <a:pt x="622934" y="19325"/>
                  <a:pt x="628892" y="25709"/>
                  <a:pt x="628651" y="33328"/>
                </a:cubicBezTo>
                <a:lnTo>
                  <a:pt x="628651" y="426825"/>
                </a:lnTo>
                <a:cubicBezTo>
                  <a:pt x="628461" y="434109"/>
                  <a:pt x="622601" y="439969"/>
                  <a:pt x="615316" y="440160"/>
                </a:cubicBezTo>
                <a:lnTo>
                  <a:pt x="499111" y="440160"/>
                </a:lnTo>
                <a:lnTo>
                  <a:pt x="499111" y="543982"/>
                </a:lnTo>
                <a:lnTo>
                  <a:pt x="402261" y="444951"/>
                </a:lnTo>
                <a:lnTo>
                  <a:pt x="396660" y="439236"/>
                </a:lnTo>
                <a:lnTo>
                  <a:pt x="32386" y="439236"/>
                </a:lnTo>
                <a:cubicBezTo>
                  <a:pt x="25181" y="439396"/>
                  <a:pt x="19211" y="433684"/>
                  <a:pt x="19051" y="426479"/>
                </a:cubicBezTo>
                <a:cubicBezTo>
                  <a:pt x="19047" y="426286"/>
                  <a:pt x="19047" y="426093"/>
                  <a:pt x="19051" y="425901"/>
                </a:cubicBezTo>
                <a:lnTo>
                  <a:pt x="19051" y="32385"/>
                </a:lnTo>
                <a:cubicBezTo>
                  <a:pt x="19242" y="25100"/>
                  <a:pt x="25101" y="19240"/>
                  <a:pt x="32386" y="19050"/>
                </a:cubicBezTo>
                <a:lnTo>
                  <a:pt x="615316" y="19050"/>
                </a:lnTo>
                <a:moveTo>
                  <a:pt x="615316" y="0"/>
                </a:moveTo>
                <a:lnTo>
                  <a:pt x="32386" y="0"/>
                </a:lnTo>
                <a:cubicBezTo>
                  <a:pt x="14578" y="186"/>
                  <a:pt x="187" y="14577"/>
                  <a:pt x="1" y="32385"/>
                </a:cubicBezTo>
                <a:lnTo>
                  <a:pt x="1" y="425872"/>
                </a:lnTo>
                <a:cubicBezTo>
                  <a:pt x="-147" y="443610"/>
                  <a:pt x="14112" y="458110"/>
                  <a:pt x="31851" y="458257"/>
                </a:cubicBezTo>
                <a:cubicBezTo>
                  <a:pt x="32029" y="458258"/>
                  <a:pt x="32208" y="458258"/>
                  <a:pt x="32386" y="458257"/>
                </a:cubicBezTo>
                <a:lnTo>
                  <a:pt x="388621" y="458257"/>
                </a:lnTo>
                <a:lnTo>
                  <a:pt x="518161" y="590655"/>
                </a:lnTo>
                <a:lnTo>
                  <a:pt x="518161" y="459210"/>
                </a:lnTo>
                <a:lnTo>
                  <a:pt x="615316" y="459210"/>
                </a:lnTo>
                <a:cubicBezTo>
                  <a:pt x="633124" y="459024"/>
                  <a:pt x="647515" y="444633"/>
                  <a:pt x="647701" y="426825"/>
                </a:cubicBezTo>
                <a:lnTo>
                  <a:pt x="647701" y="33338"/>
                </a:lnTo>
                <a:cubicBezTo>
                  <a:pt x="647924" y="15205"/>
                  <a:pt x="633448" y="303"/>
                  <a:pt x="615316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tIns="180000" rtlCol="0" anchor="t" anchorCtr="0"/>
          <a:lstStyle/>
          <a:p>
            <a:r>
              <a:rPr lang="ja-JP" altLang="en-US" sz="800" dirty="0">
                <a:solidFill>
                  <a:schemeClr val="accent6"/>
                </a:solidFill>
                <a:ea typeface="メイリオ" panose="020B0604030504040204" pitchFamily="50" charset="-128"/>
              </a:rPr>
              <a:t>・</a:t>
            </a:r>
            <a:r>
              <a:rPr lang="ja-JP" altLang="en-US" sz="400" dirty="0">
                <a:solidFill>
                  <a:schemeClr val="accent6"/>
                </a:solidFill>
                <a:ea typeface="メイリオ" panose="020B0604030504040204" pitchFamily="50" charset="-128"/>
              </a:rPr>
              <a:t> ・・・ ・・・</a:t>
            </a:r>
          </a:p>
        </p:txBody>
      </p:sp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66A82243-0AEA-BA4B-0C6A-00CE05A774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57356" y="1753621"/>
            <a:ext cx="900000" cy="900000"/>
          </a:xfrm>
          <a:prstGeom prst="rect">
            <a:avLst/>
          </a:prstGeom>
        </p:spPr>
      </p:pic>
      <p:cxnSp>
        <p:nvCxnSpPr>
          <p:cNvPr id="17475" name="直線矢印コネクタ 17474">
            <a:extLst>
              <a:ext uri="{FF2B5EF4-FFF2-40B4-BE49-F238E27FC236}">
                <a16:creationId xmlns:a16="http://schemas.microsoft.com/office/drawing/2014/main" id="{AFF848D6-681A-A306-AE8C-9BEE3A81AC26}"/>
              </a:ext>
            </a:extLst>
          </p:cNvPr>
          <p:cNvCxnSpPr>
            <a:cxnSpLocks/>
          </p:cNvCxnSpPr>
          <p:nvPr/>
        </p:nvCxnSpPr>
        <p:spPr>
          <a:xfrm flipV="1">
            <a:off x="3592452" y="2530163"/>
            <a:ext cx="0" cy="873611"/>
          </a:xfrm>
          <a:prstGeom prst="straightConnector1">
            <a:avLst/>
          </a:prstGeom>
          <a:ln w="76200">
            <a:gradFill>
              <a:gsLst>
                <a:gs pos="0">
                  <a:srgbClr val="1D2088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76" name="直線矢印コネクタ 17475">
            <a:extLst>
              <a:ext uri="{FF2B5EF4-FFF2-40B4-BE49-F238E27FC236}">
                <a16:creationId xmlns:a16="http://schemas.microsoft.com/office/drawing/2014/main" id="{36B6561B-C408-D09B-B909-56B837901E09}"/>
              </a:ext>
            </a:extLst>
          </p:cNvPr>
          <p:cNvCxnSpPr>
            <a:cxnSpLocks/>
          </p:cNvCxnSpPr>
          <p:nvPr/>
        </p:nvCxnSpPr>
        <p:spPr>
          <a:xfrm flipV="1">
            <a:off x="6061330" y="2530163"/>
            <a:ext cx="0" cy="873611"/>
          </a:xfrm>
          <a:prstGeom prst="straightConnector1">
            <a:avLst/>
          </a:prstGeom>
          <a:ln w="76200">
            <a:gradFill>
              <a:gsLst>
                <a:gs pos="0">
                  <a:srgbClr val="1D2088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DBFE415-CC46-A18F-72B5-2643893CAB4E}"/>
              </a:ext>
            </a:extLst>
          </p:cNvPr>
          <p:cNvSpPr/>
          <p:nvPr/>
        </p:nvSpPr>
        <p:spPr bwMode="auto">
          <a:xfrm>
            <a:off x="2133040" y="2768088"/>
            <a:ext cx="6240338" cy="412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2000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そのお悩み　</a:t>
            </a:r>
            <a:r>
              <a:rPr lang="ja-JP" altLang="en-US" sz="2800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〇〇システム　</a:t>
            </a:r>
            <a:r>
              <a:rPr lang="ja-JP" altLang="en-US" sz="2000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で解決できます</a:t>
            </a:r>
            <a:endParaRPr kumimoji="1" lang="ja-JP" altLang="en-US" sz="2000" b="1" dirty="0">
              <a:solidFill>
                <a:srgbClr val="1D2088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0DCE2-65C4-1344-294F-8EBF91AD2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7DEE46-7492-04C5-1997-FAEE8F338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1616" y="1628800"/>
            <a:ext cx="904821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3346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</Words>
  <Application>Microsoft Office PowerPoint</Application>
  <PresentationFormat>A4 210 x 297 mm</PresentationFormat>
  <Paragraphs>32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Arial</vt:lpstr>
      <vt:lpstr>Calibri</vt:lpstr>
      <vt:lpstr>Times New Roman</vt:lpstr>
      <vt:lpstr>Wingdings</vt:lpstr>
      <vt:lpstr>PowerPoint Design</vt:lpstr>
      <vt:lpstr>課題と解決策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2023-06-04T08:04:05Z</dcterms:modified>
</cp:coreProperties>
</file>