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C55957"/>
    <a:srgbClr val="2D4276"/>
    <a:srgbClr val="A6A6A6"/>
    <a:srgbClr val="FFFFFF"/>
    <a:srgbClr val="92A4EA"/>
    <a:srgbClr val="4D4D4D"/>
    <a:srgbClr val="777777"/>
    <a:srgbClr val="787878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>
        <p:scale>
          <a:sx n="66" d="100"/>
          <a:sy n="66" d="100"/>
        </p:scale>
        <p:origin x="1962" y="92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A386A80-EB7D-F014-839E-3D2DC3272F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D2631D-079C-6341-8E0D-FF17683780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0E512B1-2B91-46B6-AF59-7D750AEA0DA1}" type="datetimeFigureOut">
              <a:rPr lang="ja-JP" altLang="en-US"/>
              <a:pPr>
                <a:defRPr/>
              </a:pPr>
              <a:t>2024/8/16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761BB1-5E6B-78F2-83C5-05871D4B75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DDE990-1D8F-DE38-7C5D-8BFFE51688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8BE1F3-049D-48E9-BD98-ED3D7A73B4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C8F778E-B6E8-50A4-34B0-E5737A764B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917C4-F0AA-FEFE-C620-C3BF62106B4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79B5D16-53FF-46EA-AE73-1BCF4DFA282F}" type="datetimeFigureOut">
              <a:rPr lang="ja-JP" altLang="en-US"/>
              <a:pPr>
                <a:defRPr/>
              </a:pPr>
              <a:t>2024/8/16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88FB10A-CFC3-E7CE-86FE-CFC657AC27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419E7C2E-263B-33DC-DFC2-805192851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7A2C27-C779-6615-50D3-1177D0F661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3B46DB-6857-A3B0-6D35-626252A1D4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2DF202-6105-49DB-9D01-BF8C5AAB23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A0C9AA5D-2F22-0BA1-0AC2-7776B186F9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84FF1DE4-635B-64A8-7D0B-02CF8B5BB1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2524DFB2-B08F-BB40-5631-D6925AF5F133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4E9C568-6329-CF68-845B-7D026B7B11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77AFE4C-4642-359F-8857-A4162DCE27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C92DC22-DDE0-8E1F-E08C-E3F4C30D1900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AA043DC3-DA1D-8B73-A896-79E2BE3A93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507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13E8C105-7440-9E14-BDC2-E00090F125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EE626882-EEFE-D671-1FBB-BD20C40D60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1D386CAF-6513-3A20-EBE4-FA76EE563A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DA9201-93CE-8BAF-528C-9D837B609C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3B3D0A53-25AF-485C-A233-92B3406A91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112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30295AB-1306-6AE7-ECDB-30BA6CCDBD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CE561619-1D0D-B9AE-FDC4-C258F0170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21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43F30392-8C5A-F048-498C-3805F410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『</a:t>
            </a:r>
            <a:r>
              <a:rPr lang="ja-JP" altLang="en-US" dirty="0"/>
              <a:t>システム見直し</a:t>
            </a:r>
            <a:r>
              <a:rPr lang="en-US" altLang="ja-JP" dirty="0"/>
              <a:t>』</a:t>
            </a:r>
            <a:r>
              <a:rPr lang="ja-JP" altLang="en-US" dirty="0"/>
              <a:t>において多くの企業が直面する課題</a:t>
            </a:r>
          </a:p>
        </p:txBody>
      </p:sp>
      <p:sp>
        <p:nvSpPr>
          <p:cNvPr id="17412" name="テキスト ボックス 2">
            <a:extLst>
              <a:ext uri="{FF2B5EF4-FFF2-40B4-BE49-F238E27FC236}">
                <a16:creationId xmlns:a16="http://schemas.microsoft.com/office/drawing/2014/main" id="{1271F802-2A86-5B55-D69B-0EB9F13C7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688630"/>
            <a:ext cx="9696109" cy="34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ts val="1800"/>
              </a:lnSpc>
            </a:pPr>
            <a:r>
              <a:rPr lang="en-US" altLang="ja-JP" sz="2000" dirty="0">
                <a:solidFill>
                  <a:schemeClr val="accent6"/>
                </a:solidFill>
                <a:ea typeface="メイリオ" panose="020B0604030504040204" pitchFamily="50" charset="-128"/>
              </a:rPr>
              <a:t>『</a:t>
            </a:r>
            <a:r>
              <a:rPr lang="ja-JP" altLang="en-US" sz="2000" dirty="0">
                <a:solidFill>
                  <a:schemeClr val="accent6"/>
                </a:solidFill>
                <a:ea typeface="メイリオ" panose="020B0604030504040204" pitchFamily="50" charset="-128"/>
              </a:rPr>
              <a:t>システム見直し</a:t>
            </a:r>
            <a:r>
              <a:rPr lang="en-US" altLang="ja-JP" sz="2000" dirty="0">
                <a:solidFill>
                  <a:schemeClr val="accent6"/>
                </a:solidFill>
                <a:ea typeface="メイリオ" panose="020B0604030504040204" pitchFamily="50" charset="-128"/>
              </a:rPr>
              <a:t>』</a:t>
            </a:r>
            <a:r>
              <a:rPr lang="ja-JP" altLang="en-US" sz="2000" dirty="0">
                <a:solidFill>
                  <a:schemeClr val="accent6"/>
                </a:solidFill>
                <a:ea typeface="メイリオ" panose="020B0604030504040204" pitchFamily="50" charset="-128"/>
              </a:rPr>
              <a:t>において多くの企業が直面する課題は下記の通りである。</a:t>
            </a:r>
          </a:p>
        </p:txBody>
      </p:sp>
      <p:sp>
        <p:nvSpPr>
          <p:cNvPr id="17470" name="テキスト ボックス 17469">
            <a:extLst>
              <a:ext uri="{FF2B5EF4-FFF2-40B4-BE49-F238E27FC236}">
                <a16:creationId xmlns:a16="http://schemas.microsoft.com/office/drawing/2014/main" id="{DC01FB7D-DEFB-0AD4-418E-3B24975596D9}"/>
              </a:ext>
            </a:extLst>
          </p:cNvPr>
          <p:cNvSpPr txBox="1"/>
          <p:nvPr/>
        </p:nvSpPr>
        <p:spPr>
          <a:xfrm rot="2324974">
            <a:off x="8986095" y="832535"/>
            <a:ext cx="679038" cy="33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ea typeface="メイリオ" panose="020B0604030504040204" pitchFamily="50" charset="-128"/>
              </a:rPr>
              <a:t>解</a:t>
            </a:r>
            <a:r>
              <a:rPr lang="en-US" altLang="ja-JP" sz="1600" dirty="0">
                <a:solidFill>
                  <a:schemeClr val="bg1"/>
                </a:solidFill>
                <a:ea typeface="メイリオ" panose="020B0604030504040204" pitchFamily="50" charset="-128"/>
              </a:rPr>
              <a:t>!</a:t>
            </a:r>
            <a:endParaRPr kumimoji="1" lang="ja-JP" altLang="en-US" sz="1600" dirty="0">
              <a:solidFill>
                <a:schemeClr val="bg1"/>
              </a:solidFill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C0688E-44D9-356A-4CC0-805C73639FB3}"/>
              </a:ext>
            </a:extLst>
          </p:cNvPr>
          <p:cNvSpPr txBox="1"/>
          <p:nvPr/>
        </p:nvSpPr>
        <p:spPr>
          <a:xfrm>
            <a:off x="135368" y="1340768"/>
            <a:ext cx="41400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b="1" dirty="0">
                <a:ea typeface="メイリオ" panose="020B0604030504040204" pitchFamily="50" charset="-128"/>
              </a:rPr>
              <a:t>抱える問題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08FFF7-7C4E-4721-C87A-812DEDF94033}"/>
              </a:ext>
            </a:extLst>
          </p:cNvPr>
          <p:cNvSpPr txBox="1"/>
          <p:nvPr/>
        </p:nvSpPr>
        <p:spPr>
          <a:xfrm>
            <a:off x="5437533" y="1340768"/>
            <a:ext cx="414000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b="1" dirty="0">
                <a:ea typeface="メイリオ" panose="020B0604030504040204" pitchFamily="50" charset="-128"/>
              </a:rPr>
              <a:t>直面する課題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1F14B6F-0EF4-3542-3011-48C8D8621AB8}"/>
              </a:ext>
            </a:extLst>
          </p:cNvPr>
          <p:cNvSpPr txBox="1"/>
          <p:nvPr/>
        </p:nvSpPr>
        <p:spPr>
          <a:xfrm>
            <a:off x="127783" y="5800038"/>
            <a:ext cx="6340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1D2088"/>
                </a:solidFill>
                <a:ea typeface="メイリオ" panose="020B0604030504040204" pitchFamily="50" charset="-128"/>
              </a:rPr>
              <a:t>今のままのシステムでは迅速に業務に対応できない</a:t>
            </a:r>
            <a:r>
              <a:rPr kumimoji="1" lang="en-US" altLang="ja-JP" sz="2000" b="1" dirty="0">
                <a:solidFill>
                  <a:srgbClr val="1D2088"/>
                </a:solidFill>
                <a:ea typeface="メイリオ" panose="020B0604030504040204" pitchFamily="50" charset="-128"/>
              </a:rPr>
              <a:t>…</a:t>
            </a:r>
            <a:endParaRPr kumimoji="1" lang="ja-JP" altLang="en-US" sz="2000" b="1" dirty="0">
              <a:solidFill>
                <a:srgbClr val="1D2088"/>
              </a:solidFill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8F077B1-8594-835C-2A6B-49FDEF7686F8}"/>
              </a:ext>
            </a:extLst>
          </p:cNvPr>
          <p:cNvSpPr/>
          <p:nvPr/>
        </p:nvSpPr>
        <p:spPr>
          <a:xfrm>
            <a:off x="5437533" y="2716720"/>
            <a:ext cx="4140000" cy="828000"/>
          </a:xfrm>
          <a:prstGeom prst="rect">
            <a:avLst/>
          </a:prstGeom>
          <a:solidFill>
            <a:srgbClr val="C5595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現行の仕様理解に時間や工数がかかる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74BA5A8-2EBA-4691-2AAA-B848CE502541}"/>
              </a:ext>
            </a:extLst>
          </p:cNvPr>
          <p:cNvSpPr/>
          <p:nvPr/>
        </p:nvSpPr>
        <p:spPr>
          <a:xfrm>
            <a:off x="143988" y="2716720"/>
            <a:ext cx="4140000" cy="828000"/>
          </a:xfrm>
          <a:prstGeom prst="rect">
            <a:avLst/>
          </a:prstGeom>
          <a:solidFill>
            <a:srgbClr val="2D427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運用保守がルール化されておらず、ドキュメントが整理されていない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5AFA4CD-979D-9CFD-601A-D5D58D4D79F6}"/>
              </a:ext>
            </a:extLst>
          </p:cNvPr>
          <p:cNvSpPr/>
          <p:nvPr/>
        </p:nvSpPr>
        <p:spPr>
          <a:xfrm>
            <a:off x="5437533" y="3634030"/>
            <a:ext cx="4140000" cy="828000"/>
          </a:xfrm>
          <a:prstGeom prst="rect">
            <a:avLst/>
          </a:prstGeom>
          <a:solidFill>
            <a:srgbClr val="C5595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コロナ禍で出社制限、テレワークで複雑な合意形成が強いられる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4E64683-A168-E998-429F-86CBEAFE5944}"/>
              </a:ext>
            </a:extLst>
          </p:cNvPr>
          <p:cNvSpPr/>
          <p:nvPr/>
        </p:nvSpPr>
        <p:spPr>
          <a:xfrm>
            <a:off x="135368" y="3634030"/>
            <a:ext cx="4140000" cy="828000"/>
          </a:xfrm>
          <a:prstGeom prst="rect">
            <a:avLst/>
          </a:prstGeom>
          <a:solidFill>
            <a:srgbClr val="2D427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システム部門と現場、ベンダーそれぞれの意見、認識にズレがある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97A9ACE-0893-5286-416C-9D0833E8A36C}"/>
              </a:ext>
            </a:extLst>
          </p:cNvPr>
          <p:cNvSpPr/>
          <p:nvPr/>
        </p:nvSpPr>
        <p:spPr>
          <a:xfrm>
            <a:off x="5437533" y="4551339"/>
            <a:ext cx="4140000" cy="828000"/>
          </a:xfrm>
          <a:prstGeom prst="rect">
            <a:avLst/>
          </a:prstGeom>
          <a:solidFill>
            <a:srgbClr val="C5595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ベンダー提示の費用や期間の妥当性が判断できない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2B9EA02-57B4-883F-46B5-EF2D8319E5EE}"/>
              </a:ext>
            </a:extLst>
          </p:cNvPr>
          <p:cNvSpPr/>
          <p:nvPr/>
        </p:nvSpPr>
        <p:spPr>
          <a:xfrm>
            <a:off x="127783" y="4551339"/>
            <a:ext cx="4140000" cy="828000"/>
          </a:xfrm>
          <a:prstGeom prst="rect">
            <a:avLst/>
          </a:prstGeom>
          <a:solidFill>
            <a:srgbClr val="2D427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特定のベンダーに依存しているため、ベンダーに確認しないと判断できない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83905A1-8AD7-B99F-3391-222122014B6F}"/>
              </a:ext>
            </a:extLst>
          </p:cNvPr>
          <p:cNvSpPr/>
          <p:nvPr/>
        </p:nvSpPr>
        <p:spPr>
          <a:xfrm>
            <a:off x="5437533" y="1765844"/>
            <a:ext cx="4140000" cy="828000"/>
          </a:xfrm>
          <a:prstGeom prst="rect">
            <a:avLst/>
          </a:prstGeom>
          <a:solidFill>
            <a:srgbClr val="C5595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ブラックボックス化しており改修に手をつけられない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3E4C2E9-B8CC-7EB8-D09B-FCBBA2B782EE}"/>
              </a:ext>
            </a:extLst>
          </p:cNvPr>
          <p:cNvSpPr/>
          <p:nvPr/>
        </p:nvSpPr>
        <p:spPr>
          <a:xfrm>
            <a:off x="135368" y="1765844"/>
            <a:ext cx="4140000" cy="828000"/>
          </a:xfrm>
          <a:prstGeom prst="rect">
            <a:avLst/>
          </a:prstGeom>
          <a:solidFill>
            <a:srgbClr val="2D427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304792" eaLnBrk="1" fontAlgn="auto" latinLnBrk="0" hangingPunct="1">
              <a:lnSpc>
                <a:spcPct val="90000"/>
              </a:lnSpc>
              <a:spcBef>
                <a:spcPts val="22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0" cap="none" spc="-60" normalizeH="0" baseline="0" noProof="0" dirty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ea typeface="メイリオ" panose="020B0604030504040204" pitchFamily="50" charset="-128"/>
                <a:sym typeface="BrownStd-Light"/>
              </a:rPr>
              <a:t>ベンダーや自社の担当者が退職し、現行システム理解者がいない</a:t>
            </a:r>
            <a:endParaRPr kumimoji="0" lang="en-US" altLang="ja-JP" b="0" i="0" u="none" strike="noStrike" kern="0" cap="none" spc="-6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ea typeface="メイリオ" panose="020B0604030504040204" pitchFamily="50" charset="-128"/>
              <a:sym typeface="BrownStd-Light"/>
            </a:endParaRPr>
          </a:p>
        </p:txBody>
      </p:sp>
      <p:sp>
        <p:nvSpPr>
          <p:cNvPr id="41" name="二等辺三角形 40">
            <a:extLst>
              <a:ext uri="{FF2B5EF4-FFF2-40B4-BE49-F238E27FC236}">
                <a16:creationId xmlns:a16="http://schemas.microsoft.com/office/drawing/2014/main" id="{7507F59A-020B-B1BF-D3CB-9AD636FF2ACD}"/>
              </a:ext>
            </a:extLst>
          </p:cNvPr>
          <p:cNvSpPr/>
          <p:nvPr/>
        </p:nvSpPr>
        <p:spPr bwMode="auto">
          <a:xfrm rot="5400000">
            <a:off x="4442451" y="1887648"/>
            <a:ext cx="828000" cy="584392"/>
          </a:xfrm>
          <a:prstGeom prst="triangle">
            <a:avLst/>
          </a:prstGeom>
          <a:solidFill>
            <a:srgbClr val="A6A6A6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4" name="二等辺三角形 43">
            <a:extLst>
              <a:ext uri="{FF2B5EF4-FFF2-40B4-BE49-F238E27FC236}">
                <a16:creationId xmlns:a16="http://schemas.microsoft.com/office/drawing/2014/main" id="{A9E05ED2-43E2-40FD-19EF-A2E5BDD266A3}"/>
              </a:ext>
            </a:extLst>
          </p:cNvPr>
          <p:cNvSpPr/>
          <p:nvPr/>
        </p:nvSpPr>
        <p:spPr bwMode="auto">
          <a:xfrm rot="5400000">
            <a:off x="4442451" y="2843449"/>
            <a:ext cx="828000" cy="584392"/>
          </a:xfrm>
          <a:prstGeom prst="triangle">
            <a:avLst/>
          </a:prstGeom>
          <a:solidFill>
            <a:srgbClr val="A6A6A6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0D120D7E-C52D-A6F4-9454-DC780749818B}"/>
              </a:ext>
            </a:extLst>
          </p:cNvPr>
          <p:cNvSpPr/>
          <p:nvPr/>
        </p:nvSpPr>
        <p:spPr bwMode="auto">
          <a:xfrm rot="5400000">
            <a:off x="4442451" y="3799250"/>
            <a:ext cx="828000" cy="584392"/>
          </a:xfrm>
          <a:prstGeom prst="triangle">
            <a:avLst/>
          </a:prstGeom>
          <a:solidFill>
            <a:srgbClr val="A6A6A6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DF6C3341-1982-24B7-5AB3-B6AB015C3529}"/>
              </a:ext>
            </a:extLst>
          </p:cNvPr>
          <p:cNvSpPr/>
          <p:nvPr/>
        </p:nvSpPr>
        <p:spPr bwMode="auto">
          <a:xfrm rot="5400000">
            <a:off x="4442451" y="4739081"/>
            <a:ext cx="828000" cy="584392"/>
          </a:xfrm>
          <a:prstGeom prst="triangle">
            <a:avLst/>
          </a:prstGeom>
          <a:solidFill>
            <a:srgbClr val="A6A6A6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08124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Times New Roman</vt:lpstr>
      <vt:lpstr>Wingdings</vt:lpstr>
      <vt:lpstr>PowerPoint Design</vt:lpstr>
      <vt:lpstr>『システム見直し』において多くの企業が直面する課題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2024-08-16T05:32:14Z</dcterms:modified>
</cp:coreProperties>
</file>