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92A4EA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1602" y="18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2023/11/8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2023/11/8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3E8C105-7440-9E14-BDC2-E00090F125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E626882-EEFE-D671-1FBB-BD20C40D60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D386CAF-6513-3A20-EBE4-FA76EE563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A9201-93CE-8BAF-528C-9D837B609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B3D0A53-25AF-485C-A233-92B3406A91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112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21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8630"/>
            <a:ext cx="783332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2000" dirty="0">
                <a:latin typeface="Yu Gothic" panose="020B0400000000000000" pitchFamily="34" charset="-128"/>
                <a:ea typeface="Yu Gothic" panose="020B0400000000000000" pitchFamily="34" charset="-128"/>
              </a:rPr>
              <a:t>製造業が抱えるコンテンツまわりの課題</a:t>
            </a:r>
            <a:endParaRPr lang="en-US" altLang="ja-JP" sz="2000" i="0" dirty="0">
              <a:solidFill>
                <a:srgbClr val="333333"/>
              </a:solidFill>
              <a:ea typeface="メイリオ" panose="020B0604030504040204" pitchFamily="50" charset="-128"/>
              <a:cs typeface="Noto Sans JP" pitchFamily="34" charset="-120"/>
            </a:endParaRPr>
          </a:p>
        </p:txBody>
      </p:sp>
      <p:sp>
        <p:nvSpPr>
          <p:cNvPr id="17470" name="テキスト ボックス 17469">
            <a:extLst>
              <a:ext uri="{FF2B5EF4-FFF2-40B4-BE49-F238E27FC236}">
                <a16:creationId xmlns:a16="http://schemas.microsoft.com/office/drawing/2014/main" id="{DC01FB7D-DEFB-0AD4-418E-3B24975596D9}"/>
              </a:ext>
            </a:extLst>
          </p:cNvPr>
          <p:cNvSpPr txBox="1"/>
          <p:nvPr/>
        </p:nvSpPr>
        <p:spPr>
          <a:xfrm rot="2324974">
            <a:off x="8986095" y="832535"/>
            <a:ext cx="679038" cy="33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ea typeface="メイリオ" panose="020B0604030504040204" pitchFamily="50" charset="-128"/>
              </a:rPr>
              <a:t>解</a:t>
            </a:r>
            <a:r>
              <a:rPr lang="en-US" altLang="ja-JP" sz="1600" dirty="0">
                <a:solidFill>
                  <a:schemeClr val="bg1"/>
                </a:solidFill>
                <a:ea typeface="メイリオ" panose="020B0604030504040204" pitchFamily="50" charset="-128"/>
              </a:rPr>
              <a:t>!</a:t>
            </a:r>
            <a:endParaRPr kumimoji="1" lang="ja-JP" altLang="en-US" sz="1600" dirty="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5AFA4CD-979D-9CFD-601A-D5D58D4D79F6}"/>
              </a:ext>
            </a:extLst>
          </p:cNvPr>
          <p:cNvSpPr/>
          <p:nvPr/>
        </p:nvSpPr>
        <p:spPr>
          <a:xfrm>
            <a:off x="5443877" y="1282729"/>
            <a:ext cx="4313124" cy="327158"/>
          </a:xfrm>
          <a:prstGeom prst="rect">
            <a:avLst/>
          </a:prstGeom>
          <a:solidFill>
            <a:srgbClr val="72848E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-6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  <a:sym typeface="BrownStd-Light"/>
              </a:rPr>
              <a:t>サプライチェーンに対応するコンテンツ課題</a:t>
            </a:r>
            <a:endParaRPr kumimoji="0" lang="en-US" altLang="ja-JP" sz="1400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  <a:sym typeface="BrownStd-Light"/>
            </a:endParaRPr>
          </a:p>
        </p:txBody>
      </p:sp>
      <p:graphicFrame>
        <p:nvGraphicFramePr>
          <p:cNvPr id="3" name="表 41">
            <a:extLst>
              <a:ext uri="{FF2B5EF4-FFF2-40B4-BE49-F238E27FC236}">
                <a16:creationId xmlns:a16="http://schemas.microsoft.com/office/drawing/2014/main" id="{BCE142A4-30A4-B72F-55A6-A23A03784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297362"/>
              </p:ext>
            </p:extLst>
          </p:nvPr>
        </p:nvGraphicFramePr>
        <p:xfrm>
          <a:off x="5443876" y="1746788"/>
          <a:ext cx="4313124" cy="4434840"/>
        </p:xfrm>
        <a:graphic>
          <a:graphicData uri="http://schemas.openxmlformats.org/drawingml/2006/table">
            <a:tbl>
              <a:tblPr firstRow="1" bandRow="1"/>
              <a:tblGrid>
                <a:gridCol w="475813">
                  <a:extLst>
                    <a:ext uri="{9D8B030D-6E8A-4147-A177-3AD203B41FA5}">
                      <a16:colId xmlns:a16="http://schemas.microsoft.com/office/drawing/2014/main" val="2313075871"/>
                    </a:ext>
                  </a:extLst>
                </a:gridCol>
                <a:gridCol w="3837311">
                  <a:extLst>
                    <a:ext uri="{9D8B030D-6E8A-4147-A177-3AD203B41FA5}">
                      <a16:colId xmlns:a16="http://schemas.microsoft.com/office/drawing/2014/main" val="3871392272"/>
                    </a:ext>
                  </a:extLst>
                </a:gridCol>
              </a:tblGrid>
              <a:tr h="16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1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・代理店・特約店との円滑な情報共有の実現</a:t>
                      </a:r>
                      <a:endParaRPr lang="en-US" altLang="ja-JP" sz="105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現場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/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顧客の声のリアルタイム収集</a:t>
                      </a:r>
                      <a:endParaRPr lang="ja-JP" altLang="en-US" sz="105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7741"/>
                  </a:ext>
                </a:extLst>
              </a:tr>
              <a:tr h="3013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2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・グローバル拠点との技術情報の共有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BOM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情報のサプライヤ共有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・大量の試験結果保管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PLM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連携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014655"/>
                  </a:ext>
                </a:extLst>
              </a:tr>
              <a:tr h="23508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3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・技能継承方法の最適化（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製造指示方法動画など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)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・故障やトラブル時の故障履歴や復旧手順の情報共有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・性能エビデンスの管理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34780"/>
                  </a:ext>
                </a:extLst>
              </a:tr>
              <a:tr h="16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4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・現地人材とのエンジニアリング情報共有</a:t>
                      </a:r>
                    </a:p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・納品チェック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 / 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誤請求の防止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 </a:t>
                      </a:r>
                      <a:endParaRPr kumimoji="1" lang="ja-JP" altLang="en-US" sz="105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Lato Light" charset="0"/>
                        <a:sym typeface="Lato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439782"/>
                  </a:ext>
                </a:extLst>
              </a:tr>
              <a:tr h="23508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5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・フィールドサービスの効率化と情報共有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Lato Light" charset="0"/>
                        <a:sym typeface="Lato Light"/>
                      </a:endParaRPr>
                    </a:p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・キングファイルなど莫大な量の書類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・点検画像の管理</a:t>
                      </a:r>
                      <a:endParaRPr lang="en-US" altLang="ja-JP" sz="105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165749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6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間材・直材サプライヤとの各種情報共有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806091"/>
                  </a:ext>
                </a:extLst>
              </a:tr>
              <a:tr h="16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7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・共同研究時の共同作業効率</a:t>
                      </a:r>
                      <a:b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</a:b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・特許出願業務の最適化</a:t>
                      </a:r>
                      <a:endParaRPr kumimoji="1" lang="ja-JP" altLang="en-US" sz="105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Lato Ligh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85234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8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・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M&amp;A</a:t>
                      </a:r>
                      <a:r>
                        <a:rPr kumimoji="1" lang="ja-JP" altLang="en-US" sz="105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</a:rPr>
                        <a:t>時の対応、電帳法や個人情報保護法など各種法令対応</a:t>
                      </a:r>
                      <a:endParaRPr lang="ja-JP" altLang="en-US" sz="105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03202"/>
                  </a:ext>
                </a:extLst>
              </a:tr>
              <a:tr h="16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9</a:t>
                      </a:r>
                      <a:endParaRPr kumimoji="1" lang="ja-JP" altLang="en-US" sz="1050">
                        <a:solidFill>
                          <a:schemeClr val="bg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・グローバル同一レベルのセキュリティ対策</a:t>
                      </a:r>
                    </a:p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(</a:t>
                      </a:r>
                      <a:r>
                        <a:rPr lang="ja-JP" altLang="en-US" sz="105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全ファイルのログ取得・漏洩、訴訟、法令対策</a:t>
                      </a:r>
                      <a:r>
                        <a:rPr lang="en-US" altLang="ja-JP" sz="105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)</a:t>
                      </a:r>
                      <a:endParaRPr kumimoji="1" lang="ja-JP" altLang="en-US" sz="105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Lato Ligh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857750"/>
                  </a:ext>
                </a:extLst>
              </a:tr>
              <a:tr h="1687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全体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Lato"/>
                        </a:defRPr>
                      </a:lvl9pPr>
                    </a:lstStyle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・容量や重複するストレージに関するコスト適正化</a:t>
                      </a:r>
                      <a:endParaRPr lang="en-US" altLang="ja-JP" sz="105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marL="0" marR="0" lvl="0" indent="0" algn="l" defTabSz="412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Lato Light" charset="0"/>
                          <a:sym typeface="Lato Light"/>
                        </a:rPr>
                        <a:t>・各国のレギュレーション対応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  <a:cs typeface="Lato Light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848E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138639"/>
                  </a:ext>
                </a:extLst>
              </a:tr>
            </a:tbl>
          </a:graphicData>
        </a:graphic>
      </p:graphicFrame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C4BED4B-0FC6-FC1A-7F7D-55F678E3E7F0}"/>
              </a:ext>
            </a:extLst>
          </p:cNvPr>
          <p:cNvGrpSpPr/>
          <p:nvPr/>
        </p:nvGrpSpPr>
        <p:grpSpPr>
          <a:xfrm>
            <a:off x="149001" y="1743541"/>
            <a:ext cx="5085473" cy="4389120"/>
            <a:chOff x="635603" y="2322174"/>
            <a:chExt cx="5554665" cy="2778141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EAAC965-F7AA-67DB-48C4-8C0AA1760C69}"/>
                </a:ext>
              </a:extLst>
            </p:cNvPr>
            <p:cNvSpPr/>
            <p:nvPr/>
          </p:nvSpPr>
          <p:spPr bwMode="gray">
            <a:xfrm>
              <a:off x="635603" y="4737343"/>
              <a:ext cx="5551020" cy="362972"/>
            </a:xfrm>
            <a:prstGeom prst="rect">
              <a:avLst/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IT</a:t>
              </a:r>
            </a:p>
          </p:txBody>
        </p:sp>
        <p:sp>
          <p:nvSpPr>
            <p:cNvPr id="8" name="ホームベース 93">
              <a:extLst>
                <a:ext uri="{FF2B5EF4-FFF2-40B4-BE49-F238E27FC236}">
                  <a16:creationId xmlns:a16="http://schemas.microsoft.com/office/drawing/2014/main" id="{A4E5AD6B-360E-D910-BCC3-D4784005970C}"/>
                </a:ext>
              </a:extLst>
            </p:cNvPr>
            <p:cNvSpPr/>
            <p:nvPr/>
          </p:nvSpPr>
          <p:spPr bwMode="gray">
            <a:xfrm>
              <a:off x="635603" y="2771362"/>
              <a:ext cx="1079630" cy="532249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マーケティング・販売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9" name="ホームベース 107">
              <a:extLst>
                <a:ext uri="{FF2B5EF4-FFF2-40B4-BE49-F238E27FC236}">
                  <a16:creationId xmlns:a16="http://schemas.microsoft.com/office/drawing/2014/main" id="{18FF886C-61F7-4D6A-E726-70000404959A}"/>
                </a:ext>
              </a:extLst>
            </p:cNvPr>
            <p:cNvSpPr/>
            <p:nvPr/>
          </p:nvSpPr>
          <p:spPr bwMode="gray">
            <a:xfrm>
              <a:off x="1754362" y="2771362"/>
              <a:ext cx="1079630" cy="532249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設計開発</a:t>
              </a:r>
              <a:b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</a:b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0" name="ホームベース 108">
              <a:extLst>
                <a:ext uri="{FF2B5EF4-FFF2-40B4-BE49-F238E27FC236}">
                  <a16:creationId xmlns:a16="http://schemas.microsoft.com/office/drawing/2014/main" id="{C197B9B3-188A-8596-E6D6-C4F0D7C6D330}"/>
                </a:ext>
              </a:extLst>
            </p:cNvPr>
            <p:cNvSpPr/>
            <p:nvPr/>
          </p:nvSpPr>
          <p:spPr bwMode="gray">
            <a:xfrm>
              <a:off x="2873120" y="2771360"/>
              <a:ext cx="1079630" cy="532249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生産</a:t>
              </a:r>
              <a:b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</a:b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2" name="ホームベース 109">
              <a:extLst>
                <a:ext uri="{FF2B5EF4-FFF2-40B4-BE49-F238E27FC236}">
                  <a16:creationId xmlns:a16="http://schemas.microsoft.com/office/drawing/2014/main" id="{E609813B-24C4-AE13-9D28-202DFA71B9C3}"/>
                </a:ext>
              </a:extLst>
            </p:cNvPr>
            <p:cNvSpPr/>
            <p:nvPr/>
          </p:nvSpPr>
          <p:spPr bwMode="gray">
            <a:xfrm>
              <a:off x="3991879" y="2771359"/>
              <a:ext cx="1079630" cy="532249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出荷・据付</a:t>
              </a:r>
              <a:b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</a:b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4" name="ホームベース 110">
              <a:extLst>
                <a:ext uri="{FF2B5EF4-FFF2-40B4-BE49-F238E27FC236}">
                  <a16:creationId xmlns:a16="http://schemas.microsoft.com/office/drawing/2014/main" id="{96D7EDA5-F950-91BD-B4AC-190AC4C915FA}"/>
                </a:ext>
              </a:extLst>
            </p:cNvPr>
            <p:cNvSpPr/>
            <p:nvPr/>
          </p:nvSpPr>
          <p:spPr bwMode="gray">
            <a:xfrm>
              <a:off x="5110638" y="2771356"/>
              <a:ext cx="1079630" cy="532249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保守サービス・拡販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CEFF825-7D9D-6600-B3B7-57B98921046F}"/>
                </a:ext>
              </a:extLst>
            </p:cNvPr>
            <p:cNvSpPr/>
            <p:nvPr/>
          </p:nvSpPr>
          <p:spPr bwMode="gray">
            <a:xfrm>
              <a:off x="635603" y="3389815"/>
              <a:ext cx="5551020" cy="362972"/>
            </a:xfrm>
            <a:prstGeom prst="rect">
              <a:avLst/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調達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ADD7DEE-69BF-6BC8-B2CE-03C2A5A29398}"/>
                </a:ext>
              </a:extLst>
            </p:cNvPr>
            <p:cNvSpPr/>
            <p:nvPr/>
          </p:nvSpPr>
          <p:spPr bwMode="gray">
            <a:xfrm>
              <a:off x="635603" y="4288167"/>
              <a:ext cx="5551020" cy="362972"/>
            </a:xfrm>
            <a:prstGeom prst="rect">
              <a:avLst/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経営・人事・経理・財務・法務・知的財産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8FF75B52-B0D0-7713-2D97-C8A130722D12}"/>
                </a:ext>
              </a:extLst>
            </p:cNvPr>
            <p:cNvSpPr/>
            <p:nvPr/>
          </p:nvSpPr>
          <p:spPr bwMode="gray">
            <a:xfrm>
              <a:off x="635603" y="3838991"/>
              <a:ext cx="5551020" cy="362972"/>
            </a:xfrm>
            <a:prstGeom prst="rect">
              <a:avLst/>
            </a:prstGeom>
            <a:solidFill>
              <a:srgbClr val="FEFFFF"/>
            </a:solidFill>
            <a:ln w="9525" algn="ctr">
              <a:solidFill>
                <a:srgbClr val="151F26"/>
              </a:solidFill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研究開発</a:t>
              </a:r>
              <a:endPara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j-cs"/>
                <a:sym typeface="BrownStd-Light"/>
              </a:endParaRPr>
            </a:p>
          </p:txBody>
        </p:sp>
        <p:sp>
          <p:nvSpPr>
            <p:cNvPr id="19" name="ホームベース 38">
              <a:extLst>
                <a:ext uri="{FF2B5EF4-FFF2-40B4-BE49-F238E27FC236}">
                  <a16:creationId xmlns:a16="http://schemas.microsoft.com/office/drawing/2014/main" id="{F20BE2FC-F60A-F182-BFA5-56A16259E761}"/>
                </a:ext>
              </a:extLst>
            </p:cNvPr>
            <p:cNvSpPr/>
            <p:nvPr/>
          </p:nvSpPr>
          <p:spPr bwMode="gray">
            <a:xfrm>
              <a:off x="635603" y="2322174"/>
              <a:ext cx="5551020" cy="362972"/>
            </a:xfrm>
            <a:prstGeom prst="homePlate">
              <a:avLst>
                <a:gd name="adj" fmla="val 11555"/>
              </a:avLst>
            </a:prstGeom>
            <a:solidFill>
              <a:srgbClr val="FEFFFF"/>
            </a:solidFill>
            <a:ln w="9525" algn="ctr">
              <a:solidFill>
                <a:srgbClr val="151F26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square" lIns="119889" tIns="95911" rIns="119889" bIns="95911" rtlCol="0" anchor="ctr">
              <a:spAutoFit/>
            </a:bodyPr>
            <a:lstStyle/>
            <a:p>
              <a:pPr marL="0" marR="0" lvl="0" indent="0" algn="ctr" defTabSz="121804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0AB00"/>
                </a:buClr>
                <a:buSzPct val="80000"/>
                <a:buFontTx/>
                <a:buNone/>
                <a:tabLst/>
                <a:defRPr/>
              </a:pPr>
              <a:r>
                <a:rPr kumimoji="0" lang="en-US" altLang="ja-JP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Yu Gothic" panose="020B0400000000000000" pitchFamily="34" charset="-128"/>
                  <a:ea typeface="Yu Gothic" panose="020B0400000000000000" pitchFamily="34" charset="-128"/>
                  <a:cs typeface="+mj-cs"/>
                  <a:sym typeface="BrownStd-Light"/>
                </a:rPr>
                <a:t>DX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4E64683-A168-E998-429F-86CBEAFE5944}"/>
              </a:ext>
            </a:extLst>
          </p:cNvPr>
          <p:cNvSpPr/>
          <p:nvPr/>
        </p:nvSpPr>
        <p:spPr>
          <a:xfrm>
            <a:off x="149000" y="1282729"/>
            <a:ext cx="5082136" cy="327158"/>
          </a:xfrm>
          <a:prstGeom prst="rect">
            <a:avLst/>
          </a:prstGeom>
          <a:solidFill>
            <a:srgbClr val="72848E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304792" eaLnBrk="1" fontAlgn="auto" latinLnBrk="0" hangingPunct="1">
              <a:lnSpc>
                <a:spcPct val="90000"/>
              </a:lnSpc>
              <a:spcBef>
                <a:spcPts val="22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-60" normalizeH="0" baseline="0" noProof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  <a:cs typeface="+mn-cs"/>
                <a:sym typeface="BrownStd-Light"/>
              </a:rPr>
              <a:t>サプライチェーン</a:t>
            </a:r>
            <a:endParaRPr kumimoji="0" lang="en-US" altLang="ja-JP" sz="1400" b="0" i="0" u="none" strike="noStrike" kern="0" cap="none" spc="-6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Yu Gothic" panose="020B0400000000000000" pitchFamily="34" charset="-128"/>
              <a:ea typeface="Yu Gothic" panose="020B0400000000000000" pitchFamily="34" charset="-128"/>
              <a:cs typeface="+mn-cs"/>
              <a:sym typeface="BrownStd-Light"/>
            </a:endParaRPr>
          </a:p>
        </p:txBody>
      </p:sp>
      <p:sp>
        <p:nvSpPr>
          <p:cNvPr id="21" name="Oval 12">
            <a:extLst>
              <a:ext uri="{FF2B5EF4-FFF2-40B4-BE49-F238E27FC236}">
                <a16:creationId xmlns:a16="http://schemas.microsoft.com/office/drawing/2014/main" id="{9CDEC5C4-B01F-D738-EDFD-DB246E48BCD1}"/>
              </a:ext>
            </a:extLst>
          </p:cNvPr>
          <p:cNvSpPr/>
          <p:nvPr/>
        </p:nvSpPr>
        <p:spPr bwMode="auto">
          <a:xfrm>
            <a:off x="6737" y="236536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1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1</a:t>
            </a:r>
          </a:p>
        </p:txBody>
      </p:sp>
      <p:sp>
        <p:nvSpPr>
          <p:cNvPr id="22" name="Oval 12">
            <a:extLst>
              <a:ext uri="{FF2B5EF4-FFF2-40B4-BE49-F238E27FC236}">
                <a16:creationId xmlns:a16="http://schemas.microsoft.com/office/drawing/2014/main" id="{767AFCAA-A1CB-1B0D-682A-4A95EDCA0621}"/>
              </a:ext>
            </a:extLst>
          </p:cNvPr>
          <p:cNvSpPr/>
          <p:nvPr/>
        </p:nvSpPr>
        <p:spPr bwMode="auto">
          <a:xfrm>
            <a:off x="2086003" y="236536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1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3</a:t>
            </a:r>
          </a:p>
        </p:txBody>
      </p:sp>
      <p:sp>
        <p:nvSpPr>
          <p:cNvPr id="23" name="Oval 12">
            <a:extLst>
              <a:ext uri="{FF2B5EF4-FFF2-40B4-BE49-F238E27FC236}">
                <a16:creationId xmlns:a16="http://schemas.microsoft.com/office/drawing/2014/main" id="{8CC40E0D-84A3-AF4C-5A33-032145BCBAB4}"/>
              </a:ext>
            </a:extLst>
          </p:cNvPr>
          <p:cNvSpPr/>
          <p:nvPr/>
        </p:nvSpPr>
        <p:spPr bwMode="auto">
          <a:xfrm>
            <a:off x="3146085" y="236536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1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4</a:t>
            </a:r>
          </a:p>
        </p:txBody>
      </p:sp>
      <p:sp>
        <p:nvSpPr>
          <p:cNvPr id="24" name="Oval 12">
            <a:extLst>
              <a:ext uri="{FF2B5EF4-FFF2-40B4-BE49-F238E27FC236}">
                <a16:creationId xmlns:a16="http://schemas.microsoft.com/office/drawing/2014/main" id="{C75BD345-124B-5F93-A45A-31F046694651}"/>
              </a:ext>
            </a:extLst>
          </p:cNvPr>
          <p:cNvSpPr/>
          <p:nvPr/>
        </p:nvSpPr>
        <p:spPr bwMode="auto">
          <a:xfrm>
            <a:off x="1102128" y="236536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1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2</a:t>
            </a:r>
          </a:p>
        </p:txBody>
      </p:sp>
      <p:sp>
        <p:nvSpPr>
          <p:cNvPr id="25" name="Oval 12">
            <a:extLst>
              <a:ext uri="{FF2B5EF4-FFF2-40B4-BE49-F238E27FC236}">
                <a16:creationId xmlns:a16="http://schemas.microsoft.com/office/drawing/2014/main" id="{6BFB9978-D49C-F4D2-86D6-271217A4C97D}"/>
              </a:ext>
            </a:extLst>
          </p:cNvPr>
          <p:cNvSpPr/>
          <p:nvPr/>
        </p:nvSpPr>
        <p:spPr bwMode="auto">
          <a:xfrm>
            <a:off x="4128424" y="236536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1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5</a:t>
            </a:r>
          </a:p>
        </p:txBody>
      </p:sp>
      <p:sp>
        <p:nvSpPr>
          <p:cNvPr id="26" name="Oval 12">
            <a:extLst>
              <a:ext uri="{FF2B5EF4-FFF2-40B4-BE49-F238E27FC236}">
                <a16:creationId xmlns:a16="http://schemas.microsoft.com/office/drawing/2014/main" id="{B2D880CE-230B-DDB4-1CF0-B653A38AB659}"/>
              </a:ext>
            </a:extLst>
          </p:cNvPr>
          <p:cNvSpPr/>
          <p:nvPr/>
        </p:nvSpPr>
        <p:spPr bwMode="auto">
          <a:xfrm>
            <a:off x="6737" y="3293608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332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6</a:t>
            </a:r>
          </a:p>
        </p:txBody>
      </p:sp>
      <p:sp>
        <p:nvSpPr>
          <p:cNvPr id="30" name="Oval 12">
            <a:extLst>
              <a:ext uri="{FF2B5EF4-FFF2-40B4-BE49-F238E27FC236}">
                <a16:creationId xmlns:a16="http://schemas.microsoft.com/office/drawing/2014/main" id="{416A093E-D940-1703-B0A2-CEFBD9498FF3}"/>
              </a:ext>
            </a:extLst>
          </p:cNvPr>
          <p:cNvSpPr/>
          <p:nvPr/>
        </p:nvSpPr>
        <p:spPr bwMode="auto">
          <a:xfrm>
            <a:off x="6737" y="3950209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332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7</a:t>
            </a:r>
          </a:p>
        </p:txBody>
      </p:sp>
      <p:sp>
        <p:nvSpPr>
          <p:cNvPr id="31" name="Oval 12">
            <a:extLst>
              <a:ext uri="{FF2B5EF4-FFF2-40B4-BE49-F238E27FC236}">
                <a16:creationId xmlns:a16="http://schemas.microsoft.com/office/drawing/2014/main" id="{CBA22A76-1BC7-AAD8-10B7-789310345601}"/>
              </a:ext>
            </a:extLst>
          </p:cNvPr>
          <p:cNvSpPr/>
          <p:nvPr/>
        </p:nvSpPr>
        <p:spPr bwMode="auto">
          <a:xfrm>
            <a:off x="6737" y="4651610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332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8</a:t>
            </a:r>
          </a:p>
        </p:txBody>
      </p:sp>
      <p:sp>
        <p:nvSpPr>
          <p:cNvPr id="33" name="Oval 12">
            <a:extLst>
              <a:ext uri="{FF2B5EF4-FFF2-40B4-BE49-F238E27FC236}">
                <a16:creationId xmlns:a16="http://schemas.microsoft.com/office/drawing/2014/main" id="{92EBF770-724D-5750-DD55-A41641A163C5}"/>
              </a:ext>
            </a:extLst>
          </p:cNvPr>
          <p:cNvSpPr/>
          <p:nvPr/>
        </p:nvSpPr>
        <p:spPr bwMode="auto">
          <a:xfrm>
            <a:off x="6737" y="5353011"/>
            <a:ext cx="284527" cy="273553"/>
          </a:xfrm>
          <a:prstGeom prst="ellipse">
            <a:avLst/>
          </a:prstGeom>
          <a:solidFill>
            <a:srgbClr val="1D2088"/>
          </a:solidFill>
          <a:ln>
            <a:noFill/>
          </a:ln>
          <a:effectLst/>
        </p:spPr>
        <p:txBody>
          <a:bodyPr wrap="none" anchor="ctr"/>
          <a:lstStyle/>
          <a:p>
            <a:pPr algn="ctr" defTabSz="1218042">
              <a:defRPr/>
            </a:pPr>
            <a:r>
              <a:rPr lang="en-US" sz="1332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Gotham Rounded Medium"/>
                <a:sym typeface="BrownStd-Light"/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Yu Gothic</vt:lpstr>
      <vt:lpstr>Arial</vt:lpstr>
      <vt:lpstr>Calibri</vt:lpstr>
      <vt:lpstr>Times New Roman</vt:lpstr>
      <vt:lpstr>Wingdings</vt:lpstr>
      <vt:lpstr>PowerPoint Design</vt:lpstr>
      <vt:lpstr>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2023-11-08T10:07:59Z</dcterms:modified>
</cp:coreProperties>
</file>