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1E3799"/>
    <a:srgbClr val="F26056"/>
    <a:srgbClr val="FF0000"/>
    <a:srgbClr val="EE2E30"/>
    <a:srgbClr val="004F84"/>
    <a:srgbClr val="F1EEED"/>
    <a:srgbClr val="F58083"/>
    <a:srgbClr val="53A2D6"/>
    <a:srgbClr val="118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888" y="18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8E7DF15-9E55-AFE9-84DF-A898F6C9F7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771BA7-6AF8-970C-54B3-BE681DA3E2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8D083-B1DB-43FF-A16F-591E4CD0C2FD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F89D2F-8A79-8D74-0737-98DD37FC77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700B71E-A855-C5B2-13FB-4F710D2B13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7A6741-D8E2-4FC6-875B-1E56D2BB0B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817DD72-DD6B-6FA9-62C1-C8E977B9ED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624DFD2-5EE5-68AA-AA3A-4DE4582ABD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5380562-5561-4E84-AA4D-D5CACB8BC537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29600D4-23A6-E200-2BFD-EF0CB1D3BC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C382731-95B2-8C32-47A8-24B3679A2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AC3198-3F6D-61B4-22BA-2B2842D839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74251B-C707-0C03-DA46-EABC21FAE7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EA214C-6442-472C-9BDC-EF371212A6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9637B131-04C4-C421-05A9-23E6634D2C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3C3867C4-E1D8-F593-8BF0-C833CB086E4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971A436-8BB5-61E2-E828-93A6B99E8546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FC850B4-93A3-8B5E-D3AA-A8D8B6096A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23D9E3D-A12D-26EB-6856-912EF14F52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D86569F-AFCF-CDF3-69A0-83B842B63985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58D6B6BA-8B44-2247-B010-B3D7D7FAF8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043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D9AAEE1-4B04-E4FB-4397-419E7D8BB1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ADF1D3BE-AB73-8170-0DF1-EAA8F8FDDB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79D631D4-2A20-2163-4863-8CF82CE371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90561-42C1-E39D-6F62-4A773CB4A3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E3426C53-84EA-4350-AA90-191925918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041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0D499E92-0C8B-C1AB-A87D-8337D188129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F7F6A09E-2B99-14F4-59CD-52A18A45A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タイトル 1">
            <a:extLst>
              <a:ext uri="{FF2B5EF4-FFF2-40B4-BE49-F238E27FC236}">
                <a16:creationId xmlns:a16="http://schemas.microsoft.com/office/drawing/2014/main" id="{2BC78C7F-19B4-54D6-5BE8-DEA821BA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導入効果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CC1B983-1D53-2FB4-FEE9-8892487B1EC6}"/>
              </a:ext>
            </a:extLst>
          </p:cNvPr>
          <p:cNvSpPr/>
          <p:nvPr/>
        </p:nvSpPr>
        <p:spPr>
          <a:xfrm>
            <a:off x="66536" y="1512984"/>
            <a:ext cx="1800000" cy="3600000"/>
          </a:xfrm>
          <a:prstGeom prst="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rtlCol="0" anchor="ctr"/>
          <a:lstStyle/>
          <a:p>
            <a:pPr algn="ctr"/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0CFFF67-60A8-C4EE-4016-10E4C5924808}"/>
              </a:ext>
            </a:extLst>
          </p:cNvPr>
          <p:cNvSpPr/>
          <p:nvPr/>
        </p:nvSpPr>
        <p:spPr>
          <a:xfrm>
            <a:off x="2288175" y="4392984"/>
            <a:ext cx="1800000" cy="720000"/>
          </a:xfrm>
          <a:prstGeom prst="rect">
            <a:avLst/>
          </a:prstGeom>
          <a:solidFill>
            <a:srgbClr val="F7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rtlCol="0" anchor="ctr"/>
          <a:lstStyle/>
          <a:p>
            <a:pPr algn="ctr"/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7C7BAA-A8A4-B1A9-3511-AC785B9981D9}"/>
              </a:ext>
            </a:extLst>
          </p:cNvPr>
          <p:cNvSpPr txBox="1"/>
          <p:nvPr/>
        </p:nvSpPr>
        <p:spPr>
          <a:xfrm>
            <a:off x="66536" y="5144463"/>
            <a:ext cx="18000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手動</a:t>
            </a:r>
            <a:endParaRPr kumimoji="1" lang="ja-JP" altLang="en-US" dirty="0">
              <a:solidFill>
                <a:srgbClr val="4D4D4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449C2F4-37D1-6702-7AFD-9F99D8493C78}"/>
              </a:ext>
            </a:extLst>
          </p:cNvPr>
          <p:cNvSpPr txBox="1"/>
          <p:nvPr/>
        </p:nvSpPr>
        <p:spPr>
          <a:xfrm>
            <a:off x="2288175" y="5144463"/>
            <a:ext cx="18000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dirty="0">
                <a:solidFill>
                  <a:srgbClr val="4D4D4D"/>
                </a:solidFill>
                <a:ea typeface="メイリオ" panose="020B0604030504040204" pitchFamily="50" charset="-128"/>
              </a:rPr>
              <a:t>〇〇</a:t>
            </a:r>
            <a:r>
              <a:rPr lang="en-US" altLang="ja-JP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r>
              <a:rPr lang="ja-JP" altLang="en-US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修正</a:t>
            </a:r>
            <a:endParaRPr kumimoji="1" lang="ja-JP" altLang="en-US" dirty="0">
              <a:solidFill>
                <a:srgbClr val="4D4D4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39F6CC97-6E7B-A6F6-17C2-E984B842C595}"/>
              </a:ext>
            </a:extLst>
          </p:cNvPr>
          <p:cNvSpPr/>
          <p:nvPr/>
        </p:nvSpPr>
        <p:spPr>
          <a:xfrm rot="6756144">
            <a:off x="3344151" y="1755536"/>
            <a:ext cx="929715" cy="278025"/>
          </a:xfrm>
          <a:prstGeom prst="triangle">
            <a:avLst>
              <a:gd name="adj" fmla="val 4928"/>
            </a:avLst>
          </a:prstGeom>
          <a:solidFill>
            <a:srgbClr val="F7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rtlCol="0" anchor="ctr"/>
          <a:lstStyle/>
          <a:p>
            <a:pPr algn="ctr"/>
            <a:endParaRPr kumimoji="1" lang="ja-JP" altLang="en-US" sz="1600" b="1" i="1" u="sng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C19206B-BCBC-72DC-A400-FF41437629CC}"/>
              </a:ext>
            </a:extLst>
          </p:cNvPr>
          <p:cNvSpPr/>
          <p:nvPr/>
        </p:nvSpPr>
        <p:spPr>
          <a:xfrm>
            <a:off x="3083968" y="1350177"/>
            <a:ext cx="1800000" cy="602659"/>
          </a:xfrm>
          <a:prstGeom prst="rect">
            <a:avLst/>
          </a:prstGeom>
          <a:solidFill>
            <a:srgbClr val="F79646"/>
          </a:solidFill>
          <a:ln w="25400" cap="flat" cmpd="sng" algn="ctr">
            <a:noFill/>
            <a:prstDash val="solid"/>
          </a:ln>
          <a:effectLst/>
        </p:spPr>
        <p:txBody>
          <a:bodyPr lIns="72000" rIns="72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kern="0" dirty="0">
                <a:solidFill>
                  <a:prstClr val="white"/>
                </a:solidFill>
                <a:latin typeface="Segoe UI"/>
                <a:ea typeface="メイリオ"/>
              </a:rPr>
              <a:t>工数削減による</a:t>
            </a:r>
            <a:br>
              <a:rPr kumimoji="0" lang="en-US" altLang="ja-JP" sz="1600" kern="0" dirty="0">
                <a:solidFill>
                  <a:prstClr val="white"/>
                </a:solidFill>
                <a:latin typeface="Segoe UI"/>
                <a:ea typeface="メイリオ"/>
              </a:rPr>
            </a:br>
            <a:r>
              <a:rPr kumimoji="0" lang="ja-JP" altLang="en-US" sz="1600" kern="0" dirty="0">
                <a:solidFill>
                  <a:prstClr val="white"/>
                </a:solidFill>
                <a:latin typeface="Segoe UI"/>
                <a:ea typeface="メイリオ"/>
              </a:rPr>
              <a:t>業務効率化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75EE5BB-0C56-DE6B-CBA0-553AD323AD28}"/>
              </a:ext>
            </a:extLst>
          </p:cNvPr>
          <p:cNvSpPr txBox="1"/>
          <p:nvPr/>
        </p:nvSpPr>
        <p:spPr>
          <a:xfrm>
            <a:off x="2465866" y="2151180"/>
            <a:ext cx="1303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F79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lang="en-US" altLang="ja-JP" sz="3600" b="1" dirty="0">
                <a:solidFill>
                  <a:srgbClr val="F79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80</a:t>
            </a:r>
            <a:r>
              <a:rPr lang="en-US" altLang="ja-JP" b="1" dirty="0">
                <a:solidFill>
                  <a:srgbClr val="F79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%</a:t>
            </a:r>
            <a:br>
              <a:rPr lang="en-US" altLang="ja-JP" b="1" dirty="0">
                <a:solidFill>
                  <a:srgbClr val="F79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solidFill>
                  <a:srgbClr val="F79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削減</a:t>
            </a:r>
            <a:endParaRPr kumimoji="1" lang="ja-JP" altLang="en-US" b="1" dirty="0">
              <a:solidFill>
                <a:srgbClr val="F7964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9AF9A3C-CA57-2256-2280-9E60B90C1205}"/>
              </a:ext>
            </a:extLst>
          </p:cNvPr>
          <p:cNvGrpSpPr/>
          <p:nvPr/>
        </p:nvGrpSpPr>
        <p:grpSpPr>
          <a:xfrm>
            <a:off x="66536" y="939445"/>
            <a:ext cx="3888000" cy="400110"/>
            <a:chOff x="583765" y="939445"/>
            <a:chExt cx="3686256" cy="400110"/>
          </a:xfrm>
        </p:grpSpPr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E7457A6F-A336-FEDE-8A44-206AA97B7853}"/>
                </a:ext>
              </a:extLst>
            </p:cNvPr>
            <p:cNvCxnSpPr/>
            <p:nvPr/>
          </p:nvCxnSpPr>
          <p:spPr>
            <a:xfrm>
              <a:off x="583765" y="1108928"/>
              <a:ext cx="3686256" cy="0"/>
            </a:xfrm>
            <a:prstGeom prst="line">
              <a:avLst/>
            </a:prstGeom>
            <a:ln>
              <a:solidFill>
                <a:srgbClr val="A6A6A6"/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063F9D4-F787-0F6C-95A4-BF1944DDE153}"/>
                </a:ext>
              </a:extLst>
            </p:cNvPr>
            <p:cNvSpPr txBox="1"/>
            <p:nvPr/>
          </p:nvSpPr>
          <p:spPr>
            <a:xfrm>
              <a:off x="1858259" y="939445"/>
              <a:ext cx="121058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>
                  <a:solidFill>
                    <a:srgbClr val="4D4D4D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作業時間</a:t>
              </a:r>
            </a:p>
          </p:txBody>
        </p:sp>
      </p:grp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DEE4B237-6B84-B5A3-8BE8-9F0BCF6C9CB5}"/>
              </a:ext>
            </a:extLst>
          </p:cNvPr>
          <p:cNvCxnSpPr>
            <a:cxnSpLocks/>
          </p:cNvCxnSpPr>
          <p:nvPr/>
        </p:nvCxnSpPr>
        <p:spPr>
          <a:xfrm>
            <a:off x="1866536" y="1525243"/>
            <a:ext cx="421639" cy="2867741"/>
          </a:xfrm>
          <a:prstGeom prst="straightConnector1">
            <a:avLst/>
          </a:prstGeom>
          <a:ln>
            <a:solidFill>
              <a:srgbClr val="F79646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1713E93-87C7-778E-2894-2296E201A78E}"/>
              </a:ext>
            </a:extLst>
          </p:cNvPr>
          <p:cNvSpPr txBox="1"/>
          <p:nvPr/>
        </p:nvSpPr>
        <p:spPr>
          <a:xfrm>
            <a:off x="5127901" y="5537653"/>
            <a:ext cx="5574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資産条件：</a:t>
            </a:r>
            <a:endParaRPr lang="en-US" altLang="ja-JP" dirty="0">
              <a:solidFill>
                <a:srgbClr val="4D4D4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・〇〇使用料：</a:t>
            </a:r>
            <a:r>
              <a:rPr lang="en-US" altLang="ja-JP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en-US" altLang="ja-JP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/30</a:t>
            </a:r>
            <a:r>
              <a:rPr lang="ja-JP" altLang="en-US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秒</a:t>
            </a:r>
            <a:endParaRPr lang="en-US" altLang="ja-JP" dirty="0">
              <a:solidFill>
                <a:srgbClr val="4D4D4D"/>
              </a:solidFill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・作業者の時給：時給</a:t>
            </a:r>
            <a:r>
              <a:rPr lang="en-US" altLang="ja-JP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2,000</a:t>
            </a:r>
            <a:r>
              <a:rPr lang="ja-JP" altLang="en-US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円として計算</a:t>
            </a:r>
            <a:endParaRPr lang="en-US" altLang="ja-JP" dirty="0">
              <a:solidFill>
                <a:srgbClr val="4D4D4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二等辺三角形 15">
            <a:extLst>
              <a:ext uri="{FF2B5EF4-FFF2-40B4-BE49-F238E27FC236}">
                <a16:creationId xmlns:a16="http://schemas.microsoft.com/office/drawing/2014/main" id="{480640D4-0EB1-150A-3CCB-7C5B76968856}"/>
              </a:ext>
            </a:extLst>
          </p:cNvPr>
          <p:cNvSpPr/>
          <p:nvPr/>
        </p:nvSpPr>
        <p:spPr>
          <a:xfrm rot="6756144">
            <a:off x="7284905" y="1755536"/>
            <a:ext cx="929715" cy="278025"/>
          </a:xfrm>
          <a:prstGeom prst="triangle">
            <a:avLst>
              <a:gd name="adj" fmla="val 4928"/>
            </a:avLst>
          </a:prstGeom>
          <a:solidFill>
            <a:srgbClr val="F7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rtlCol="0" anchor="ctr"/>
          <a:lstStyle/>
          <a:p>
            <a:pPr algn="ctr"/>
            <a:endParaRPr kumimoji="1" lang="ja-JP" altLang="en-US" sz="1600" b="1" i="1" u="sng"/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D61C6C60-19F9-F7D7-3BCA-58B8775FE1CB}"/>
              </a:ext>
            </a:extLst>
          </p:cNvPr>
          <p:cNvGrpSpPr/>
          <p:nvPr/>
        </p:nvGrpSpPr>
        <p:grpSpPr>
          <a:xfrm>
            <a:off x="5111410" y="939445"/>
            <a:ext cx="3889573" cy="400110"/>
            <a:chOff x="583765" y="939445"/>
            <a:chExt cx="3686256" cy="400110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7126ECF5-310B-A1E7-4F3E-12FE8F172311}"/>
                </a:ext>
              </a:extLst>
            </p:cNvPr>
            <p:cNvCxnSpPr/>
            <p:nvPr/>
          </p:nvCxnSpPr>
          <p:spPr>
            <a:xfrm>
              <a:off x="583765" y="1108928"/>
              <a:ext cx="3686256" cy="0"/>
            </a:xfrm>
            <a:prstGeom prst="line">
              <a:avLst/>
            </a:prstGeom>
            <a:ln>
              <a:solidFill>
                <a:srgbClr val="A6A6A6"/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09F82082-6460-D24B-ECCF-39363C9B3809}"/>
                </a:ext>
              </a:extLst>
            </p:cNvPr>
            <p:cNvSpPr txBox="1"/>
            <p:nvPr/>
          </p:nvSpPr>
          <p:spPr>
            <a:xfrm>
              <a:off x="1858259" y="939445"/>
              <a:ext cx="95410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2000">
                  <a:solidFill>
                    <a:srgbClr val="4D4D4D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コスト</a:t>
              </a:r>
              <a:endParaRPr kumimoji="1" lang="ja-JP" altLang="en-US" sz="200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2B113C8-A669-8D1B-CBFC-05ADF4F83CC2}"/>
              </a:ext>
            </a:extLst>
          </p:cNvPr>
          <p:cNvSpPr/>
          <p:nvPr/>
        </p:nvSpPr>
        <p:spPr>
          <a:xfrm>
            <a:off x="5111411" y="1505868"/>
            <a:ext cx="1800000" cy="3600000"/>
          </a:xfrm>
          <a:prstGeom prst="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rtlCol="0" anchor="ctr"/>
          <a:lstStyle/>
          <a:p>
            <a:pPr algn="ctr"/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E51AC1B-C1CC-E513-447B-C8D2C6D018EA}"/>
              </a:ext>
            </a:extLst>
          </p:cNvPr>
          <p:cNvSpPr/>
          <p:nvPr/>
        </p:nvSpPr>
        <p:spPr>
          <a:xfrm>
            <a:off x="7333050" y="3089868"/>
            <a:ext cx="1800000" cy="2016000"/>
          </a:xfrm>
          <a:prstGeom prst="rect">
            <a:avLst/>
          </a:prstGeom>
          <a:solidFill>
            <a:srgbClr val="F7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rtlCol="0" anchor="ctr"/>
          <a:lstStyle/>
          <a:p>
            <a:pPr algn="ctr"/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4,400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8762E32-1E6A-016B-6B63-8BA3923851F4}"/>
              </a:ext>
            </a:extLst>
          </p:cNvPr>
          <p:cNvSpPr txBox="1"/>
          <p:nvPr/>
        </p:nvSpPr>
        <p:spPr>
          <a:xfrm>
            <a:off x="7568051" y="2151180"/>
            <a:ext cx="1303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F79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lang="en-US" altLang="ja-JP" sz="3600" b="1" dirty="0">
                <a:solidFill>
                  <a:srgbClr val="F79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56</a:t>
            </a:r>
            <a:r>
              <a:rPr lang="en-US" altLang="ja-JP" b="1" dirty="0">
                <a:solidFill>
                  <a:srgbClr val="F79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%</a:t>
            </a:r>
            <a:br>
              <a:rPr lang="en-US" altLang="ja-JP" b="1" dirty="0">
                <a:solidFill>
                  <a:srgbClr val="F79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solidFill>
                  <a:srgbClr val="F79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削減</a:t>
            </a:r>
            <a:endParaRPr kumimoji="1" lang="ja-JP" altLang="en-US" b="1" dirty="0">
              <a:solidFill>
                <a:srgbClr val="F7964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E42DEC8-D43D-5C35-55F8-68BA7925AC17}"/>
              </a:ext>
            </a:extLst>
          </p:cNvPr>
          <p:cNvCxnSpPr>
            <a:cxnSpLocks/>
          </p:cNvCxnSpPr>
          <p:nvPr/>
        </p:nvCxnSpPr>
        <p:spPr>
          <a:xfrm>
            <a:off x="6911411" y="1518127"/>
            <a:ext cx="421639" cy="1556383"/>
          </a:xfrm>
          <a:prstGeom prst="straightConnector1">
            <a:avLst/>
          </a:prstGeom>
          <a:ln>
            <a:solidFill>
              <a:srgbClr val="F79646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E20627F-D6E9-E072-A612-C53EC844F58E}"/>
              </a:ext>
            </a:extLst>
          </p:cNvPr>
          <p:cNvSpPr/>
          <p:nvPr/>
        </p:nvSpPr>
        <p:spPr>
          <a:xfrm>
            <a:off x="7200984" y="1350177"/>
            <a:ext cx="1800000" cy="602659"/>
          </a:xfrm>
          <a:prstGeom prst="rect">
            <a:avLst/>
          </a:prstGeom>
          <a:solidFill>
            <a:srgbClr val="F79646"/>
          </a:solidFill>
          <a:ln w="25400" cap="flat" cmpd="sng" algn="ctr">
            <a:noFill/>
            <a:prstDash val="solid"/>
          </a:ln>
          <a:effectLst/>
        </p:spPr>
        <p:txBody>
          <a:bodyPr lIns="72000" rIns="72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kern="0">
                <a:solidFill>
                  <a:prstClr val="white"/>
                </a:solidFill>
                <a:latin typeface="Segoe UI"/>
                <a:ea typeface="メイリオ"/>
              </a:rPr>
              <a:t>作業費用を抑え</a:t>
            </a:r>
            <a:br>
              <a:rPr kumimoji="0" lang="en-US" altLang="ja-JP" sz="1600" kern="0">
                <a:solidFill>
                  <a:prstClr val="white"/>
                </a:solidFill>
                <a:latin typeface="Segoe UI"/>
                <a:ea typeface="メイリオ"/>
              </a:rPr>
            </a:br>
            <a:r>
              <a:rPr kumimoji="0" lang="ja-JP" altLang="en-US" sz="1600" kern="0">
                <a:solidFill>
                  <a:prstClr val="white"/>
                </a:solidFill>
                <a:latin typeface="Segoe UI"/>
                <a:ea typeface="メイリオ"/>
              </a:rPr>
              <a:t>コスト削減</a:t>
            </a:r>
            <a:endParaRPr kumimoji="0" lang="ja-JP" alt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0FF9E4C-08FB-91F5-8853-EC7DF2472035}"/>
              </a:ext>
            </a:extLst>
          </p:cNvPr>
          <p:cNvSpPr txBox="1"/>
          <p:nvPr/>
        </p:nvSpPr>
        <p:spPr>
          <a:xfrm>
            <a:off x="5111411" y="5144463"/>
            <a:ext cx="18000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手動</a:t>
            </a:r>
            <a:endParaRPr kumimoji="1" lang="ja-JP" altLang="en-US" dirty="0">
              <a:solidFill>
                <a:srgbClr val="4D4D4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DF4FD97-5368-DC60-C1F6-3E2AE9F70116}"/>
              </a:ext>
            </a:extLst>
          </p:cNvPr>
          <p:cNvSpPr txBox="1"/>
          <p:nvPr/>
        </p:nvSpPr>
        <p:spPr>
          <a:xfrm>
            <a:off x="7333050" y="5144463"/>
            <a:ext cx="18000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</a:t>
            </a:r>
            <a:r>
              <a:rPr lang="en-US" altLang="ja-JP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r>
              <a:rPr lang="ja-JP" altLang="en-US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修正</a:t>
            </a:r>
            <a:endParaRPr kumimoji="1" lang="ja-JP" altLang="en-US" dirty="0">
              <a:solidFill>
                <a:srgbClr val="4D4D4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Arial</vt:lpstr>
      <vt:lpstr>Calibri</vt:lpstr>
      <vt:lpstr>Segoe UI</vt:lpstr>
      <vt:lpstr>Times New Roman</vt:lpstr>
      <vt:lpstr>Wingdings</vt:lpstr>
      <vt:lpstr>PowerPoint Design</vt:lpstr>
      <vt:lpstr>導入効果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2024-02-14T09:34:28Z</dcterms:modified>
</cp:coreProperties>
</file>