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056"/>
    <a:srgbClr val="FF0000"/>
    <a:srgbClr val="EE2E30"/>
    <a:srgbClr val="004F84"/>
    <a:srgbClr val="F1EEED"/>
    <a:srgbClr val="F58083"/>
    <a:srgbClr val="53A2D6"/>
    <a:srgbClr val="1184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>
      <p:cViewPr varScale="1">
        <p:scale>
          <a:sx n="59" d="100"/>
          <a:sy n="59" d="100"/>
        </p:scale>
        <p:origin x="1308" y="52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08E7DF15-9E55-AFE9-84DF-A898F6C9F7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A771BA7-6AF8-970C-54B3-BE681DA3E2E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D08D083-B1DB-43FF-A16F-591E4CD0C2FD}" type="datetimeFigureOut">
              <a:rPr lang="ja-JP" altLang="en-US"/>
              <a:pPr>
                <a:defRPr/>
              </a:pPr>
              <a:t>2024/1/27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AF89D2F-8A79-8D74-0737-98DD37FC776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700B71E-A855-C5B2-13FB-4F710D2B132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D7A6741-D8E2-4FC6-875B-1E56D2BB0B4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0817DD72-DD6B-6FA9-62C1-C8E977B9ED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624DFD2-5EE5-68AA-AA3A-4DE4582ABDC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5380562-5561-4E84-AA4D-D5CACB8BC537}" type="datetimeFigureOut">
              <a:rPr lang="ja-JP" altLang="en-US"/>
              <a:pPr>
                <a:defRPr/>
              </a:pPr>
              <a:t>2024/1/27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129600D4-23A6-E200-2BFD-EF0CB1D3BC2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8C382731-95B2-8C32-47A8-24B3679A28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5AC3198-3F6D-61B4-22BA-2B2842D839E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F74251B-C707-0C03-DA46-EABC21FAE7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CEA214C-6442-472C-9BDC-EF371212A6A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 Banner">
            <a:extLst>
              <a:ext uri="{FF2B5EF4-FFF2-40B4-BE49-F238E27FC236}">
                <a16:creationId xmlns:a16="http://schemas.microsoft.com/office/drawing/2014/main" id="{9637B131-04C4-C421-05A9-23E6634D2CB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" name="AC Banner">
            <a:extLst>
              <a:ext uri="{FF2B5EF4-FFF2-40B4-BE49-F238E27FC236}">
                <a16:creationId xmlns:a16="http://schemas.microsoft.com/office/drawing/2014/main" id="{3C3867C4-E1D8-F593-8BF0-C833CB086E4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A971A436-8BB5-61E2-E828-93A6B99E8546}"/>
              </a:ext>
            </a:extLst>
          </p:cNvPr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EFC850B4-93A3-8B5E-D3AA-A8D8B6096A9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923D9E3D-A12D-26EB-6856-912EF14F520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5D86569F-AFCF-CDF3-69A0-83B842B63985}"/>
              </a:ext>
            </a:extLst>
          </p:cNvPr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3">
            <a:extLst>
              <a:ext uri="{FF2B5EF4-FFF2-40B4-BE49-F238E27FC236}">
                <a16:creationId xmlns:a16="http://schemas.microsoft.com/office/drawing/2014/main" id="{58D6B6BA-8B44-2247-B010-B3D7D7FAF8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0435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留意事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3D9AAEE1-4B04-E4FB-4397-419E7D8BB1D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ADF1D3BE-AB73-8170-0DF1-EAA8F8FDDBD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2800" y="620713"/>
            <a:ext cx="8280400" cy="5688012"/>
          </a:xfrm>
          <a:prstGeom prst="roundRect">
            <a:avLst>
              <a:gd name="adj" fmla="val 1569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288000" tIns="540000" rIns="288000" bIns="18000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ja-JP" sz="16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908720"/>
            <a:ext cx="8280400" cy="396044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79D631D4-2A20-2163-4863-8CF82CE371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390561-42C1-E39D-6F62-4A773CB4A3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 smtClean="0"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E3426C53-84EA-4350-AA90-1919259180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00413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0D499E92-0C8B-C1AB-A87D-8337D188129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>
            <a:extLst>
              <a:ext uri="{FF2B5EF4-FFF2-40B4-BE49-F238E27FC236}">
                <a16:creationId xmlns:a16="http://schemas.microsoft.com/office/drawing/2014/main" id="{F7F6A09E-2B99-14F4-59CD-52A18A45A0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A67E79FF-506B-630E-2860-F0F62FD7D5B1}"/>
              </a:ext>
            </a:extLst>
          </p:cNvPr>
          <p:cNvSpPr/>
          <p:nvPr/>
        </p:nvSpPr>
        <p:spPr bwMode="auto">
          <a:xfrm>
            <a:off x="4432300" y="1520825"/>
            <a:ext cx="5399088" cy="4814888"/>
          </a:xfrm>
          <a:prstGeom prst="rect">
            <a:avLst/>
          </a:prstGeom>
          <a:solidFill>
            <a:srgbClr val="F1EEED">
              <a:alpha val="97000"/>
            </a:srgbClr>
          </a:solidFill>
          <a:ln w="9525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147" name="タイトル 1">
            <a:extLst>
              <a:ext uri="{FF2B5EF4-FFF2-40B4-BE49-F238E27FC236}">
                <a16:creationId xmlns:a16="http://schemas.microsoft.com/office/drawing/2014/main" id="{2BC78C7F-19B4-54D6-5BE8-DEA821BA4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導入効果</a:t>
            </a:r>
          </a:p>
        </p:txBody>
      </p:sp>
      <p:sp>
        <p:nvSpPr>
          <p:cNvPr id="6148" name="Text Box 38">
            <a:extLst>
              <a:ext uri="{FF2B5EF4-FFF2-40B4-BE49-F238E27FC236}">
                <a16:creationId xmlns:a16="http://schemas.microsoft.com/office/drawing/2014/main" id="{CC6BF602-BC30-2B21-152E-1F64D459A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50" y="1520825"/>
            <a:ext cx="3635375" cy="1079500"/>
          </a:xfrm>
          <a:prstGeom prst="rect">
            <a:avLst/>
          </a:prstGeom>
          <a:solidFill>
            <a:srgbClr val="FFFFFF"/>
          </a:solidFill>
          <a:ln w="12700">
            <a:solidFill>
              <a:srgbClr val="53A2D6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>
                <a:solidFill>
                  <a:srgbClr val="4CA3D6"/>
                </a:solidFill>
                <a:ea typeface="メイリオ" panose="020B0604030504040204" pitchFamily="50" charset="-128"/>
              </a:rPr>
              <a:t>社内からの請求書収集</a:t>
            </a:r>
            <a:endParaRPr lang="en-US" altLang="ja-JP">
              <a:solidFill>
                <a:srgbClr val="4CA3D6"/>
              </a:solidFill>
              <a:ea typeface="メイリオ" panose="020B0604030504040204" pitchFamily="50" charset="-128"/>
            </a:endParaRPr>
          </a:p>
          <a:p>
            <a:pPr algn="ctr" eaLnBrk="1" hangingPunct="1"/>
            <a:r>
              <a:rPr lang="en-US" altLang="ja-JP" sz="2800" b="1">
                <a:solidFill>
                  <a:srgbClr val="4CA3D6"/>
                </a:solidFill>
                <a:ea typeface="メイリオ" panose="020B0604030504040204" pitchFamily="50" charset="-128"/>
              </a:rPr>
              <a:t>120</a:t>
            </a:r>
            <a:r>
              <a:rPr lang="ja-JP" altLang="en-US">
                <a:solidFill>
                  <a:srgbClr val="4CA3D6"/>
                </a:solidFill>
                <a:ea typeface="メイリオ" panose="020B0604030504040204" pitchFamily="50" charset="-128"/>
              </a:rPr>
              <a:t>時間</a:t>
            </a:r>
          </a:p>
        </p:txBody>
      </p:sp>
      <p:sp>
        <p:nvSpPr>
          <p:cNvPr id="6149" name="正方形/長方形 88">
            <a:extLst>
              <a:ext uri="{FF2B5EF4-FFF2-40B4-BE49-F238E27FC236}">
                <a16:creationId xmlns:a16="http://schemas.microsoft.com/office/drawing/2014/main" id="{E1E64B66-6437-B8A1-E9ED-5E49D88732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88" y="6335713"/>
            <a:ext cx="9685337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en-US" altLang="ja-JP" sz="1000">
                <a:ea typeface="メイリオ" panose="020B0604030504040204" pitchFamily="50" charset="-128"/>
              </a:rPr>
              <a:t>OBC</a:t>
            </a:r>
            <a:r>
              <a:rPr lang="ja-JP" altLang="en-US" sz="1000">
                <a:ea typeface="メイリオ" panose="020B0604030504040204" pitchFamily="50" charset="-128"/>
              </a:rPr>
              <a:t>　奉行</a:t>
            </a:r>
            <a:r>
              <a:rPr lang="en-US" altLang="ja-JP" sz="1000">
                <a:ea typeface="メイリオ" panose="020B0604030504040204" pitchFamily="50" charset="-128"/>
              </a:rPr>
              <a:t>Edge </a:t>
            </a:r>
            <a:r>
              <a:rPr lang="ja-JP" altLang="en-US" sz="1000">
                <a:ea typeface="メイリオ" panose="020B0604030504040204" pitchFamily="50" charset="-128"/>
              </a:rPr>
              <a:t>支払管理電子化クラウドご紹介資料より一部改変</a:t>
            </a:r>
          </a:p>
        </p:txBody>
      </p:sp>
      <p:sp>
        <p:nvSpPr>
          <p:cNvPr id="6150" name="テキスト ボックス 1">
            <a:extLst>
              <a:ext uri="{FF2B5EF4-FFF2-40B4-BE49-F238E27FC236}">
                <a16:creationId xmlns:a16="http://schemas.microsoft.com/office/drawing/2014/main" id="{2A973296-E6CD-B433-0DA2-8E9BDAB8E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8650"/>
            <a:ext cx="71008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>
                <a:solidFill>
                  <a:srgbClr val="004F84"/>
                </a:solidFill>
                <a:ea typeface="メイリオ" panose="020B0604030504040204" pitchFamily="50" charset="-128"/>
              </a:rPr>
              <a:t>紙の請求書と支払管理の手作業をなくし、業務時間を約</a:t>
            </a:r>
            <a:r>
              <a:rPr lang="en-US" altLang="ja-JP" sz="2800">
                <a:solidFill>
                  <a:srgbClr val="004F84"/>
                </a:solidFill>
                <a:ea typeface="メイリオ" panose="020B0604030504040204" pitchFamily="50" charset="-128"/>
              </a:rPr>
              <a:t>83</a:t>
            </a:r>
            <a:r>
              <a:rPr lang="en-US" altLang="ja-JP">
                <a:solidFill>
                  <a:srgbClr val="004F84"/>
                </a:solidFill>
                <a:ea typeface="メイリオ" panose="020B0604030504040204" pitchFamily="50" charset="-128"/>
              </a:rPr>
              <a:t>%</a:t>
            </a:r>
            <a:r>
              <a:rPr lang="ja-JP" altLang="en-US">
                <a:solidFill>
                  <a:srgbClr val="004F84"/>
                </a:solidFill>
                <a:ea typeface="メイリオ" panose="020B0604030504040204" pitchFamily="50" charset="-128"/>
              </a:rPr>
              <a:t>削減</a:t>
            </a:r>
          </a:p>
        </p:txBody>
      </p:sp>
      <p:sp>
        <p:nvSpPr>
          <p:cNvPr id="6151" name="Text Box 38">
            <a:extLst>
              <a:ext uri="{FF2B5EF4-FFF2-40B4-BE49-F238E27FC236}">
                <a16:creationId xmlns:a16="http://schemas.microsoft.com/office/drawing/2014/main" id="{049F3EB4-9B70-CF08-FAFF-9E0BB9A18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50" y="2601913"/>
            <a:ext cx="3635375" cy="2482850"/>
          </a:xfrm>
          <a:prstGeom prst="rect">
            <a:avLst/>
          </a:prstGeom>
          <a:solidFill>
            <a:srgbClr val="FFFFFF"/>
          </a:solidFill>
          <a:ln w="12700">
            <a:solidFill>
              <a:srgbClr val="53A2D6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>
                <a:solidFill>
                  <a:srgbClr val="4CA3D6"/>
                </a:solidFill>
                <a:ea typeface="メイリオ" panose="020B0604030504040204" pitchFamily="50" charset="-128"/>
              </a:rPr>
              <a:t>請求書を見ながら</a:t>
            </a:r>
            <a:endParaRPr lang="en-US" altLang="ja-JP">
              <a:solidFill>
                <a:srgbClr val="4CA3D6"/>
              </a:solidFill>
              <a:ea typeface="メイリオ" panose="020B0604030504040204" pitchFamily="50" charset="-128"/>
            </a:endParaRPr>
          </a:p>
          <a:p>
            <a:pPr algn="ctr" eaLnBrk="1" hangingPunct="1"/>
            <a:r>
              <a:rPr lang="ja-JP" altLang="en-US">
                <a:solidFill>
                  <a:srgbClr val="4CA3D6"/>
                </a:solidFill>
                <a:ea typeface="メイリオ" panose="020B0604030504040204" pitchFamily="50" charset="-128"/>
              </a:rPr>
              <a:t>仕分け起票／電子データ保管</a:t>
            </a:r>
            <a:endParaRPr lang="en-US" altLang="ja-JP">
              <a:solidFill>
                <a:srgbClr val="4CA3D6"/>
              </a:solidFill>
              <a:ea typeface="メイリオ" panose="020B0604030504040204" pitchFamily="50" charset="-128"/>
            </a:endParaRPr>
          </a:p>
          <a:p>
            <a:pPr algn="ctr" eaLnBrk="1" hangingPunct="1"/>
            <a:r>
              <a:rPr lang="en-US" altLang="ja-JP" sz="2800" b="1">
                <a:solidFill>
                  <a:srgbClr val="4CA3D6"/>
                </a:solidFill>
                <a:ea typeface="メイリオ" panose="020B0604030504040204" pitchFamily="50" charset="-128"/>
              </a:rPr>
              <a:t>360</a:t>
            </a:r>
            <a:r>
              <a:rPr lang="ja-JP" altLang="en-US">
                <a:solidFill>
                  <a:srgbClr val="4CA3D6"/>
                </a:solidFill>
                <a:ea typeface="メイリオ" panose="020B0604030504040204" pitchFamily="50" charset="-128"/>
              </a:rPr>
              <a:t>時間</a:t>
            </a:r>
          </a:p>
        </p:txBody>
      </p:sp>
      <p:sp>
        <p:nvSpPr>
          <p:cNvPr id="6152" name="Text Box 38">
            <a:extLst>
              <a:ext uri="{FF2B5EF4-FFF2-40B4-BE49-F238E27FC236}">
                <a16:creationId xmlns:a16="http://schemas.microsoft.com/office/drawing/2014/main" id="{E168A23C-41BD-8008-A974-9065F6AE7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50" y="5084763"/>
            <a:ext cx="3635375" cy="1189037"/>
          </a:xfrm>
          <a:prstGeom prst="rect">
            <a:avLst/>
          </a:prstGeom>
          <a:solidFill>
            <a:srgbClr val="FFFFFF"/>
          </a:solidFill>
          <a:ln w="12700">
            <a:solidFill>
              <a:srgbClr val="53A2D6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>
                <a:solidFill>
                  <a:srgbClr val="4CA3D6"/>
                </a:solidFill>
                <a:ea typeface="メイリオ" panose="020B0604030504040204" pitchFamily="50" charset="-128"/>
              </a:rPr>
              <a:t>支払管理</a:t>
            </a:r>
            <a:endParaRPr lang="en-US" altLang="ja-JP">
              <a:solidFill>
                <a:srgbClr val="4CA3D6"/>
              </a:solidFill>
              <a:ea typeface="メイリオ" panose="020B0604030504040204" pitchFamily="50" charset="-128"/>
            </a:endParaRPr>
          </a:p>
          <a:p>
            <a:pPr algn="ctr" eaLnBrk="1" hangingPunct="1"/>
            <a:r>
              <a:rPr lang="en-US" altLang="ja-JP" sz="2800" b="1">
                <a:solidFill>
                  <a:srgbClr val="4CA3D6"/>
                </a:solidFill>
                <a:ea typeface="メイリオ" panose="020B0604030504040204" pitchFamily="50" charset="-128"/>
              </a:rPr>
              <a:t>72</a:t>
            </a:r>
            <a:r>
              <a:rPr lang="ja-JP" altLang="en-US">
                <a:solidFill>
                  <a:srgbClr val="4CA3D6"/>
                </a:solidFill>
                <a:ea typeface="メイリオ" panose="020B0604030504040204" pitchFamily="50" charset="-128"/>
              </a:rPr>
              <a:t>時間</a:t>
            </a:r>
          </a:p>
        </p:txBody>
      </p:sp>
      <p:sp>
        <p:nvSpPr>
          <p:cNvPr id="6153" name="楕円 12">
            <a:extLst>
              <a:ext uri="{FF2B5EF4-FFF2-40B4-BE49-F238E27FC236}">
                <a16:creationId xmlns:a16="http://schemas.microsoft.com/office/drawing/2014/main" id="{085CBEC4-992C-7A95-258C-895B20D42F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0" y="1076325"/>
            <a:ext cx="1079500" cy="1081088"/>
          </a:xfrm>
          <a:prstGeom prst="ellipse">
            <a:avLst/>
          </a:prstGeom>
          <a:solidFill>
            <a:srgbClr val="D4F0FD"/>
          </a:solidFill>
          <a:ln w="28575">
            <a:solidFill>
              <a:srgbClr val="1184C9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en-US" altLang="ja-JP" sz="3200">
                <a:solidFill>
                  <a:srgbClr val="217CAE"/>
                </a:solidFill>
                <a:ea typeface="メイリオ" panose="020B0604030504040204" pitchFamily="50" charset="-128"/>
              </a:rPr>
              <a:t>552</a:t>
            </a:r>
            <a:br>
              <a:rPr lang="en-US" altLang="ja-JP" sz="2800">
                <a:solidFill>
                  <a:srgbClr val="217CAE"/>
                </a:solidFill>
                <a:ea typeface="メイリオ" panose="020B0604030504040204" pitchFamily="50" charset="-128"/>
              </a:rPr>
            </a:br>
            <a:r>
              <a:rPr lang="ja-JP" altLang="en-US" sz="1600">
                <a:solidFill>
                  <a:srgbClr val="217CAE"/>
                </a:solidFill>
                <a:ea typeface="メイリオ" panose="020B0604030504040204" pitchFamily="50" charset="-128"/>
              </a:rPr>
              <a:t>時間</a:t>
            </a:r>
            <a:r>
              <a:rPr lang="en-US" altLang="ja-JP" sz="1000">
                <a:solidFill>
                  <a:srgbClr val="217CAE"/>
                </a:solidFill>
                <a:ea typeface="メイリオ" panose="020B0604030504040204" pitchFamily="50" charset="-128"/>
              </a:rPr>
              <a:t>/</a:t>
            </a:r>
            <a:r>
              <a:rPr lang="ja-JP" altLang="en-US" sz="1000">
                <a:solidFill>
                  <a:srgbClr val="217CAE"/>
                </a:solidFill>
                <a:ea typeface="メイリオ" panose="020B0604030504040204" pitchFamily="50" charset="-128"/>
              </a:rPr>
              <a:t>年</a:t>
            </a:r>
          </a:p>
        </p:txBody>
      </p:sp>
      <p:sp>
        <p:nvSpPr>
          <p:cNvPr id="6154" name="Text Box 38">
            <a:extLst>
              <a:ext uri="{FF2B5EF4-FFF2-40B4-BE49-F238E27FC236}">
                <a16:creationId xmlns:a16="http://schemas.microsoft.com/office/drawing/2014/main" id="{60331306-46AB-B430-C17F-E74711A8B1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7225" y="4629150"/>
            <a:ext cx="4391025" cy="433388"/>
          </a:xfrm>
          <a:prstGeom prst="rect">
            <a:avLst/>
          </a:prstGeom>
          <a:solidFill>
            <a:srgbClr val="FFFBCD">
              <a:alpha val="98822"/>
            </a:srgbClr>
          </a:solidFill>
          <a:ln w="12700">
            <a:solidFill>
              <a:srgbClr val="F26056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600">
                <a:solidFill>
                  <a:srgbClr val="EE3536"/>
                </a:solidFill>
                <a:ea typeface="メイリオ" panose="020B0604030504040204" pitchFamily="50" charset="-128"/>
              </a:rPr>
              <a:t>社内からの請求書収集</a:t>
            </a:r>
            <a:r>
              <a:rPr lang="en-US" altLang="ja-JP" sz="1600">
                <a:solidFill>
                  <a:srgbClr val="EE3536"/>
                </a:solidFill>
                <a:ea typeface="メイリオ" panose="020B0604030504040204" pitchFamily="50" charset="-128"/>
              </a:rPr>
              <a:t>	18</a:t>
            </a:r>
            <a:r>
              <a:rPr lang="ja-JP" altLang="en-US" sz="1600">
                <a:solidFill>
                  <a:srgbClr val="EE3536"/>
                </a:solidFill>
                <a:ea typeface="メイリオ" panose="020B0604030504040204" pitchFamily="50" charset="-128"/>
              </a:rPr>
              <a:t>時間</a:t>
            </a:r>
          </a:p>
        </p:txBody>
      </p:sp>
      <p:sp>
        <p:nvSpPr>
          <p:cNvPr id="6155" name="Text Box 38">
            <a:extLst>
              <a:ext uri="{FF2B5EF4-FFF2-40B4-BE49-F238E27FC236}">
                <a16:creationId xmlns:a16="http://schemas.microsoft.com/office/drawing/2014/main" id="{D2D8B9A6-D1FB-7A23-A4D1-B444DEBDC9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7225" y="5062538"/>
            <a:ext cx="4391025" cy="857250"/>
          </a:xfrm>
          <a:prstGeom prst="rect">
            <a:avLst/>
          </a:prstGeom>
          <a:solidFill>
            <a:srgbClr val="FFFBCD">
              <a:alpha val="98822"/>
            </a:srgbClr>
          </a:solidFill>
          <a:ln w="12700">
            <a:solidFill>
              <a:srgbClr val="F26056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600">
                <a:solidFill>
                  <a:srgbClr val="EE3536"/>
                </a:solidFill>
                <a:ea typeface="メイリオ" panose="020B0604030504040204" pitchFamily="50" charset="-128"/>
              </a:rPr>
              <a:t>請求書を見ながら仕分け起票</a:t>
            </a:r>
            <a:br>
              <a:rPr lang="en-US" altLang="ja-JP" sz="1600">
                <a:solidFill>
                  <a:srgbClr val="EE3536"/>
                </a:solidFill>
                <a:ea typeface="メイリオ" panose="020B0604030504040204" pitchFamily="50" charset="-128"/>
              </a:rPr>
            </a:br>
            <a:r>
              <a:rPr lang="ja-JP" altLang="en-US" sz="1600">
                <a:solidFill>
                  <a:srgbClr val="EE3536"/>
                </a:solidFill>
                <a:ea typeface="メイリオ" panose="020B0604030504040204" pitchFamily="50" charset="-128"/>
              </a:rPr>
              <a:t>／電子データ保管</a:t>
            </a:r>
            <a:r>
              <a:rPr lang="en-US" altLang="ja-JP" sz="1600">
                <a:solidFill>
                  <a:srgbClr val="EE3536"/>
                </a:solidFill>
                <a:ea typeface="メイリオ" panose="020B0604030504040204" pitchFamily="50" charset="-128"/>
              </a:rPr>
              <a:t>		60</a:t>
            </a:r>
            <a:r>
              <a:rPr lang="ja-JP" altLang="en-US" sz="1600">
                <a:solidFill>
                  <a:srgbClr val="EE3536"/>
                </a:solidFill>
                <a:ea typeface="メイリオ" panose="020B0604030504040204" pitchFamily="50" charset="-128"/>
              </a:rPr>
              <a:t>時間</a:t>
            </a:r>
          </a:p>
        </p:txBody>
      </p:sp>
      <p:sp>
        <p:nvSpPr>
          <p:cNvPr id="6156" name="Text Box 38">
            <a:extLst>
              <a:ext uri="{FF2B5EF4-FFF2-40B4-BE49-F238E27FC236}">
                <a16:creationId xmlns:a16="http://schemas.microsoft.com/office/drawing/2014/main" id="{9E480DCD-4745-12FA-491D-B30E14BD6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7225" y="5913438"/>
            <a:ext cx="4391025" cy="360362"/>
          </a:xfrm>
          <a:prstGeom prst="rect">
            <a:avLst/>
          </a:prstGeom>
          <a:solidFill>
            <a:srgbClr val="FFFBCD">
              <a:alpha val="98822"/>
            </a:srgbClr>
          </a:solidFill>
          <a:ln w="12700">
            <a:solidFill>
              <a:srgbClr val="F26056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600">
                <a:solidFill>
                  <a:srgbClr val="EE3536"/>
                </a:solidFill>
                <a:ea typeface="メイリオ" panose="020B0604030504040204" pitchFamily="50" charset="-128"/>
              </a:rPr>
              <a:t>支払管理</a:t>
            </a:r>
            <a:r>
              <a:rPr lang="en-US" altLang="ja-JP" sz="1600">
                <a:solidFill>
                  <a:srgbClr val="EE3536"/>
                </a:solidFill>
                <a:ea typeface="メイリオ" panose="020B0604030504040204" pitchFamily="50" charset="-128"/>
              </a:rPr>
              <a:t>			12</a:t>
            </a:r>
            <a:r>
              <a:rPr lang="ja-JP" altLang="en-US" sz="1600">
                <a:solidFill>
                  <a:srgbClr val="EE3536"/>
                </a:solidFill>
                <a:ea typeface="メイリオ" panose="020B0604030504040204" pitchFamily="50" charset="-128"/>
              </a:rPr>
              <a:t>時間</a:t>
            </a:r>
          </a:p>
        </p:txBody>
      </p:sp>
      <p:sp>
        <p:nvSpPr>
          <p:cNvPr id="6157" name="テキスト ボックス 18">
            <a:extLst>
              <a:ext uri="{FF2B5EF4-FFF2-40B4-BE49-F238E27FC236}">
                <a16:creationId xmlns:a16="http://schemas.microsoft.com/office/drawing/2014/main" id="{CC561746-001A-5D8F-F4C5-8467D0428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113" y="2366963"/>
            <a:ext cx="1179512" cy="95408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2800">
                <a:solidFill>
                  <a:schemeClr val="bg1"/>
                </a:solidFill>
                <a:ea typeface="メイリオ" panose="020B0604030504040204" pitchFamily="50" charset="-128"/>
              </a:rPr>
              <a:t>時間削減</a:t>
            </a:r>
          </a:p>
        </p:txBody>
      </p:sp>
      <p:sp>
        <p:nvSpPr>
          <p:cNvPr id="6158" name="テキスト ボックス 28">
            <a:extLst>
              <a:ext uri="{FF2B5EF4-FFF2-40B4-BE49-F238E27FC236}">
                <a16:creationId xmlns:a16="http://schemas.microsoft.com/office/drawing/2014/main" id="{375D2FDA-4F85-46F4-5F55-11A90FFB522B}"/>
              </a:ext>
            </a:extLst>
          </p:cNvPr>
          <p:cNvSpPr>
            <a:spLocks/>
          </p:cNvSpPr>
          <p:nvPr/>
        </p:nvSpPr>
        <p:spPr bwMode="auto">
          <a:xfrm>
            <a:off x="8197850" y="1579563"/>
            <a:ext cx="1703388" cy="1576387"/>
          </a:xfrm>
          <a:custGeom>
            <a:avLst/>
            <a:gdLst>
              <a:gd name="T0" fmla="*/ 299457 w 1703638"/>
              <a:gd name="T1" fmla="*/ 0 h 1575694"/>
              <a:gd name="T2" fmla="*/ 1404181 w 1703638"/>
              <a:gd name="T3" fmla="*/ 0 h 1575694"/>
              <a:gd name="T4" fmla="*/ 1404181 w 1703638"/>
              <a:gd name="T5" fmla="*/ 1128904 h 1575694"/>
              <a:gd name="T6" fmla="*/ 1703638 w 1703638"/>
              <a:gd name="T7" fmla="*/ 1128904 h 1575694"/>
              <a:gd name="T8" fmla="*/ 851819 w 1703638"/>
              <a:gd name="T9" fmla="*/ 1575694 h 1575694"/>
              <a:gd name="T10" fmla="*/ 0 w 1703638"/>
              <a:gd name="T11" fmla="*/ 1128904 h 1575694"/>
              <a:gd name="T12" fmla="*/ 299457 w 1703638"/>
              <a:gd name="T13" fmla="*/ 1128904 h 15756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03638"/>
              <a:gd name="T22" fmla="*/ 0 h 1575694"/>
              <a:gd name="T23" fmla="*/ 1703638 w 1703638"/>
              <a:gd name="T24" fmla="*/ 1575694 h 157569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03638" h="1575694">
                <a:moveTo>
                  <a:pt x="299457" y="0"/>
                </a:moveTo>
                <a:lnTo>
                  <a:pt x="1404181" y="0"/>
                </a:lnTo>
                <a:lnTo>
                  <a:pt x="1404181" y="1128904"/>
                </a:lnTo>
                <a:lnTo>
                  <a:pt x="1703638" y="1128904"/>
                </a:lnTo>
                <a:lnTo>
                  <a:pt x="851819" y="1575694"/>
                </a:lnTo>
                <a:lnTo>
                  <a:pt x="0" y="1128904"/>
                </a:lnTo>
                <a:lnTo>
                  <a:pt x="299457" y="1128904"/>
                </a:lnTo>
                <a:lnTo>
                  <a:pt x="299457" y="0"/>
                </a:lnTo>
                <a:close/>
              </a:path>
            </a:pathLst>
          </a:custGeom>
          <a:solidFill>
            <a:srgbClr val="EE2E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>
                <a:solidFill>
                  <a:schemeClr val="bg1"/>
                </a:solidFill>
              </a:rPr>
              <a:t>年間</a:t>
            </a:r>
            <a:endParaRPr lang="en-US" altLang="ja-JP">
              <a:solidFill>
                <a:schemeClr val="bg1"/>
              </a:solidFill>
            </a:endParaRPr>
          </a:p>
          <a:p>
            <a:pPr algn="ctr"/>
            <a:r>
              <a:rPr lang="ja-JP" altLang="en-US">
                <a:solidFill>
                  <a:schemeClr val="bg1"/>
                </a:solidFill>
              </a:rPr>
              <a:t>約</a:t>
            </a:r>
            <a:r>
              <a:rPr lang="en-US" altLang="ja-JP" sz="3200">
                <a:solidFill>
                  <a:schemeClr val="bg1"/>
                </a:solidFill>
              </a:rPr>
              <a:t>83</a:t>
            </a:r>
            <a:r>
              <a:rPr lang="en-US" altLang="ja-JP">
                <a:solidFill>
                  <a:schemeClr val="bg1"/>
                </a:solidFill>
              </a:rPr>
              <a:t>%</a:t>
            </a:r>
            <a:br>
              <a:rPr lang="en-US" altLang="ja-JP">
                <a:solidFill>
                  <a:schemeClr val="bg1"/>
                </a:solidFill>
              </a:rPr>
            </a:br>
            <a:r>
              <a:rPr lang="en-US" altLang="ja-JP">
                <a:solidFill>
                  <a:schemeClr val="bg1"/>
                </a:solidFill>
              </a:rPr>
              <a:t>Down</a:t>
            </a:r>
          </a:p>
        </p:txBody>
      </p:sp>
      <p:sp>
        <p:nvSpPr>
          <p:cNvPr id="6159" name="Text Box 38">
            <a:extLst>
              <a:ext uri="{FF2B5EF4-FFF2-40B4-BE49-F238E27FC236}">
                <a16:creationId xmlns:a16="http://schemas.microsoft.com/office/drawing/2014/main" id="{DAD78A02-309D-1615-690C-3025F4CE5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0550" y="2366963"/>
            <a:ext cx="186213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3200" b="1">
                <a:solidFill>
                  <a:srgbClr val="EE2E30"/>
                </a:solidFill>
                <a:ea typeface="メイリオ" panose="020B0604030504040204" pitchFamily="50" charset="-128"/>
              </a:rPr>
              <a:t>462</a:t>
            </a:r>
            <a:r>
              <a:rPr lang="ja-JP" altLang="en-US" sz="1600" b="1">
                <a:solidFill>
                  <a:srgbClr val="EE2E30"/>
                </a:solidFill>
                <a:ea typeface="メイリオ" panose="020B0604030504040204" pitchFamily="50" charset="-128"/>
              </a:rPr>
              <a:t>時間</a:t>
            </a:r>
            <a:r>
              <a:rPr lang="en-US" altLang="ja-JP" sz="1000" b="1">
                <a:solidFill>
                  <a:srgbClr val="EE2E30"/>
                </a:solidFill>
                <a:ea typeface="メイリオ" panose="020B0604030504040204" pitchFamily="50" charset="-128"/>
              </a:rPr>
              <a:t>/</a:t>
            </a:r>
            <a:r>
              <a:rPr lang="ja-JP" altLang="en-US" sz="1000" b="1">
                <a:solidFill>
                  <a:srgbClr val="EE2E30"/>
                </a:solidFill>
                <a:ea typeface="メイリオ" panose="020B0604030504040204" pitchFamily="50" charset="-128"/>
              </a:rPr>
              <a:t>年</a:t>
            </a:r>
          </a:p>
        </p:txBody>
      </p:sp>
      <p:sp>
        <p:nvSpPr>
          <p:cNvPr id="6160" name="楕円 14">
            <a:extLst>
              <a:ext uri="{FF2B5EF4-FFF2-40B4-BE49-F238E27FC236}">
                <a16:creationId xmlns:a16="http://schemas.microsoft.com/office/drawing/2014/main" id="{768183FF-5FEA-333E-AB0B-ADB269E08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9000" y="3132138"/>
            <a:ext cx="1081088" cy="10795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25D57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just"/>
            <a:r>
              <a:rPr lang="en-US" altLang="ja-JP" sz="3200">
                <a:solidFill>
                  <a:srgbClr val="EE2B2D"/>
                </a:solidFill>
                <a:ea typeface="メイリオ" panose="020B0604030504040204" pitchFamily="50" charset="-128"/>
              </a:rPr>
              <a:t>90</a:t>
            </a:r>
            <a:br>
              <a:rPr lang="en-US" altLang="ja-JP" sz="1600">
                <a:solidFill>
                  <a:srgbClr val="EE2B2D"/>
                </a:solidFill>
                <a:ea typeface="メイリオ" panose="020B0604030504040204" pitchFamily="50" charset="-128"/>
              </a:rPr>
            </a:br>
            <a:r>
              <a:rPr lang="ja-JP" altLang="en-US" sz="1600">
                <a:solidFill>
                  <a:srgbClr val="EE2B2D"/>
                </a:solidFill>
                <a:ea typeface="メイリオ" panose="020B0604030504040204" pitchFamily="50" charset="-128"/>
              </a:rPr>
              <a:t>時間</a:t>
            </a:r>
            <a:r>
              <a:rPr lang="en-US" altLang="ja-JP" sz="1600">
                <a:solidFill>
                  <a:srgbClr val="EE2B2D"/>
                </a:solidFill>
                <a:ea typeface="メイリオ" panose="020B0604030504040204" pitchFamily="50" charset="-128"/>
              </a:rPr>
              <a:t>/</a:t>
            </a:r>
            <a:r>
              <a:rPr lang="ja-JP" altLang="en-US" sz="1600">
                <a:solidFill>
                  <a:srgbClr val="EE2B2D"/>
                </a:solidFill>
                <a:ea typeface="メイリオ" panose="020B0604030504040204" pitchFamily="50" charset="-128"/>
              </a:rPr>
              <a:t>年</a:t>
            </a:r>
          </a:p>
        </p:txBody>
      </p: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896224A3-21BF-EADA-5C43-190D7D0691F3}"/>
              </a:ext>
            </a:extLst>
          </p:cNvPr>
          <p:cNvCxnSpPr>
            <a:cxnSpLocks/>
          </p:cNvCxnSpPr>
          <p:nvPr/>
        </p:nvCxnSpPr>
        <p:spPr>
          <a:xfrm>
            <a:off x="4124325" y="1520825"/>
            <a:ext cx="363538" cy="3108325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27897433-5609-8216-1A40-8AECB2573EBB}"/>
              </a:ext>
            </a:extLst>
          </p:cNvPr>
          <p:cNvCxnSpPr/>
          <p:nvPr/>
        </p:nvCxnSpPr>
        <p:spPr>
          <a:xfrm>
            <a:off x="4124325" y="6273800"/>
            <a:ext cx="30797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106</Words>
  <Application>Microsoft Office PowerPoint</Application>
  <PresentationFormat>A4 210 x 297 mm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ＭＳ Ｐゴシック</vt:lpstr>
      <vt:lpstr>Arial</vt:lpstr>
      <vt:lpstr>Calibri</vt:lpstr>
      <vt:lpstr>Times New Roman</vt:lpstr>
      <vt:lpstr>Wingdings</vt:lpstr>
      <vt:lpstr>PowerPoint Design</vt:lpstr>
      <vt:lpstr>導入効果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2024-01-27T10:48:40Z</dcterms:modified>
</cp:coreProperties>
</file>