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6AC5"/>
    <a:srgbClr val="A6A6A6"/>
    <a:srgbClr val="1D2088"/>
    <a:srgbClr val="FFFFFF"/>
    <a:srgbClr val="4D4D4D"/>
    <a:srgbClr val="777777"/>
    <a:srgbClr val="787878"/>
    <a:srgbClr val="797979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104" d="100"/>
          <a:sy n="104" d="100"/>
        </p:scale>
        <p:origin x="1500" y="1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0FC3E3E-693B-B33E-50A7-341D8C683E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50EB49-D3A0-D97D-BAD2-6E6749D6C5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9C88D4B-71CC-46B6-9F61-D9E2F6C694D4}" type="datetimeFigureOut">
              <a:rPr lang="ja-JP" altLang="en-US"/>
              <a:pPr>
                <a:defRPr/>
              </a:pPr>
              <a:t>2024/4/16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7496C6-D465-4464-C88E-BF48E4CF6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C5D597-94A5-80DB-CEEF-9264ED8BE7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B25A473-99CF-48A6-B480-3BCA6C65E6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A91BAD1-ECDD-4ACE-2B6A-F24FD29433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20D8C42-E507-E1CC-2B17-33C5BCD739F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B6790F-7E41-44E3-88A7-11EFD48CB31F}" type="datetimeFigureOut">
              <a:rPr lang="ja-JP" altLang="en-US"/>
              <a:pPr>
                <a:defRPr/>
              </a:pPr>
              <a:t>2024/4/16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63B0BF3-D72D-034C-A3EC-898E47E813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820B572-8779-B35F-B13B-4AF87CA68E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ACC680-504F-DB4B-98D9-496CBDAA48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E7F344-7689-85A8-A073-9F949F35D9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844FFE0-3D26-4157-8EC9-70BDA5F442A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7D842804-64F3-D950-43CC-DB19625459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500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6CBA86C5-7B78-4DE3-50CE-5C099AAFF4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F687B839-B840-81CD-33D9-6ABFFECC75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B36C988-847D-D40E-E5B6-072DA4834E7D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C9D8477-03EB-CD75-33B0-64C9446654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98476E1-5432-60E7-F8D7-BE79DF2561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BDF57C-BFFC-5A9E-E0BA-AAB0806A8855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9C0AC7B3-7996-8CDF-B2F2-02F40B2D34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21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655EA4-D4CA-19C2-0B7E-816D37092C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2ABC1670-3438-6B02-AE45-F6ACF9D70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8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1C46246D-31C8-B262-22DB-B3F7FCDB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〇〇システム導入の効果</a:t>
            </a:r>
          </a:p>
        </p:txBody>
      </p:sp>
      <p:sp>
        <p:nvSpPr>
          <p:cNvPr id="25" name="コンテンツ プレースホルダー 3">
            <a:extLst>
              <a:ext uri="{FF2B5EF4-FFF2-40B4-BE49-F238E27FC236}">
                <a16:creationId xmlns:a16="http://schemas.microsoft.com/office/drawing/2014/main" id="{3DC20F82-8F6B-98FA-E113-B9FA2423B0B9}"/>
              </a:ext>
            </a:extLst>
          </p:cNvPr>
          <p:cNvSpPr txBox="1">
            <a:spLocks/>
          </p:cNvSpPr>
          <p:nvPr/>
        </p:nvSpPr>
        <p:spPr>
          <a:xfrm>
            <a:off x="5599940" y="4210227"/>
            <a:ext cx="3924000" cy="937255"/>
          </a:xfrm>
          <a:prstGeom prst="rect">
            <a:avLst/>
          </a:prstGeom>
          <a:solidFill>
            <a:srgbClr val="EDF7FF"/>
          </a:solidFill>
          <a:ln>
            <a:noFill/>
          </a:ln>
        </p:spPr>
        <p:txBody>
          <a:bodyPr lIns="108000"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200" b="0" dirty="0">
                <a:solidFill>
                  <a:srgbClr val="464646"/>
                </a:solidFill>
                <a:latin typeface="BIZ UDPゴシック"/>
                <a:ea typeface="BIZ UDPゴシック"/>
              </a:rPr>
              <a:t>「駅すぱあと」の</a:t>
            </a:r>
            <a:r>
              <a:rPr lang="en-US" altLang="ja-JP" sz="1200" b="0" dirty="0">
                <a:solidFill>
                  <a:srgbClr val="464646"/>
                </a:solidFill>
                <a:latin typeface="BIZ UDPゴシック"/>
                <a:ea typeface="BIZ UDPゴシック"/>
              </a:rPr>
              <a:t>API</a:t>
            </a:r>
            <a:r>
              <a:rPr lang="ja-JP" altLang="en-US" sz="1200" b="0" dirty="0">
                <a:solidFill>
                  <a:srgbClr val="464646"/>
                </a:solidFill>
                <a:latin typeface="BIZ UDPゴシック"/>
                <a:ea typeface="BIZ UDPゴシック"/>
              </a:rPr>
              <a:t>より自動取得可能</a:t>
            </a:r>
            <a:r>
              <a:rPr lang="en-US" altLang="ja-JP" sz="1200" b="0" dirty="0">
                <a:solidFill>
                  <a:srgbClr val="464646"/>
                </a:solidFill>
                <a:latin typeface="BIZ UDPゴシック"/>
                <a:ea typeface="BIZ UDPゴシック"/>
              </a:rPr>
              <a:t>!</a:t>
            </a:r>
            <a:endParaRPr lang="ja-JP" altLang="en-US" sz="1200" b="0" dirty="0">
              <a:solidFill>
                <a:srgbClr val="464646"/>
              </a:solidFill>
              <a:latin typeface="BIZ UDPゴシック"/>
              <a:ea typeface="BIZ UDPゴシック"/>
            </a:endParaRPr>
          </a:p>
        </p:txBody>
      </p:sp>
      <p:sp>
        <p:nvSpPr>
          <p:cNvPr id="27" name="コンテンツ プレースホルダー 3">
            <a:extLst>
              <a:ext uri="{FF2B5EF4-FFF2-40B4-BE49-F238E27FC236}">
                <a16:creationId xmlns:a16="http://schemas.microsoft.com/office/drawing/2014/main" id="{5A9D2DF0-0976-6644-A38E-D559413BA33B}"/>
              </a:ext>
            </a:extLst>
          </p:cNvPr>
          <p:cNvSpPr txBox="1">
            <a:spLocks/>
          </p:cNvSpPr>
          <p:nvPr/>
        </p:nvSpPr>
        <p:spPr>
          <a:xfrm>
            <a:off x="5599940" y="2839830"/>
            <a:ext cx="3924000" cy="937255"/>
          </a:xfrm>
          <a:prstGeom prst="rect">
            <a:avLst/>
          </a:prstGeom>
          <a:solidFill>
            <a:srgbClr val="EDF7FF"/>
          </a:solidFill>
          <a:ln>
            <a:noFill/>
          </a:ln>
        </p:spPr>
        <p:txBody>
          <a:bodyPr lIns="108000"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100" dirty="0" err="1">
                <a:solidFill>
                  <a:srgbClr val="464646"/>
                </a:solidFill>
                <a:latin typeface="BIZ UDPゴシック"/>
                <a:ea typeface="BIZ UDPゴシック"/>
              </a:rPr>
              <a:t>Suica</a:t>
            </a:r>
            <a:r>
              <a:rPr lang="ja-JP" altLang="en-US" sz="1100" dirty="0">
                <a:solidFill>
                  <a:srgbClr val="464646"/>
                </a:solidFill>
                <a:latin typeface="BIZ UDPゴシック"/>
                <a:ea typeface="BIZ UDPゴシック"/>
              </a:rPr>
              <a:t>や</a:t>
            </a:r>
            <a:r>
              <a:rPr lang="en-US" altLang="ja-JP" sz="1100" dirty="0">
                <a:solidFill>
                  <a:srgbClr val="464646"/>
                </a:solidFill>
                <a:latin typeface="BIZ UDPゴシック"/>
                <a:ea typeface="BIZ UDPゴシック"/>
              </a:rPr>
              <a:t>PASMO</a:t>
            </a:r>
            <a:r>
              <a:rPr lang="ja-JP" altLang="en-US" sz="1100" dirty="0">
                <a:solidFill>
                  <a:srgbClr val="464646"/>
                </a:solidFill>
                <a:latin typeface="BIZ UDPゴシック"/>
                <a:ea typeface="BIZ UDPゴシック"/>
              </a:rPr>
              <a:t>などの</a:t>
            </a:r>
            <a:r>
              <a:rPr lang="en-US" altLang="ja-JP" sz="1100" dirty="0">
                <a:solidFill>
                  <a:srgbClr val="464646"/>
                </a:solidFill>
                <a:latin typeface="BIZ UDPゴシック"/>
                <a:ea typeface="BIZ UDPゴシック"/>
              </a:rPr>
              <a:t>IC</a:t>
            </a:r>
            <a:r>
              <a:rPr lang="ja-JP" altLang="en-US" sz="1100" dirty="0">
                <a:solidFill>
                  <a:srgbClr val="464646"/>
                </a:solidFill>
                <a:latin typeface="BIZ UDPゴシック"/>
                <a:ea typeface="BIZ UDPゴシック"/>
              </a:rPr>
              <a:t>カードの履歴を利用可能！</a:t>
            </a: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0D57AB7D-C9E7-E4E6-6160-0C1EA0AC5B87}"/>
              </a:ext>
            </a:extLst>
          </p:cNvPr>
          <p:cNvSpPr txBox="1">
            <a:spLocks/>
          </p:cNvSpPr>
          <p:nvPr/>
        </p:nvSpPr>
        <p:spPr>
          <a:xfrm>
            <a:off x="1129078" y="2839831"/>
            <a:ext cx="3911501" cy="941196"/>
          </a:xfrm>
          <a:prstGeom prst="rect">
            <a:avLst/>
          </a:prstGeom>
          <a:solidFill>
            <a:srgbClr val="F6F6F6"/>
          </a:solidFill>
        </p:spPr>
        <p:txBody>
          <a:bodyPr vert="horz" lIns="108000" tIns="0" rIns="0" bIns="0" rtlCol="0" anchor="ctr" anchorCtr="0">
            <a:noAutofit/>
          </a:bodyPr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200" dirty="0">
                <a:solidFill>
                  <a:srgbClr val="464646"/>
                </a:solidFill>
                <a:latin typeface="BIZ UDPGothic"/>
                <a:ea typeface="BIZ UDPゴシック"/>
              </a:rPr>
              <a:t>交通費の経路をひとつひとつ入力しなければならない</a:t>
            </a:r>
          </a:p>
        </p:txBody>
      </p:sp>
      <p:sp>
        <p:nvSpPr>
          <p:cNvPr id="17408" name="コンテンツ プレースホルダー 2">
            <a:extLst>
              <a:ext uri="{FF2B5EF4-FFF2-40B4-BE49-F238E27FC236}">
                <a16:creationId xmlns:a16="http://schemas.microsoft.com/office/drawing/2014/main" id="{22033CA7-92C4-8A4A-692D-406C1F92DA6E}"/>
              </a:ext>
            </a:extLst>
          </p:cNvPr>
          <p:cNvSpPr txBox="1">
            <a:spLocks/>
          </p:cNvSpPr>
          <p:nvPr/>
        </p:nvSpPr>
        <p:spPr>
          <a:xfrm>
            <a:off x="1129078" y="4208527"/>
            <a:ext cx="3911501" cy="935608"/>
          </a:xfrm>
          <a:prstGeom prst="rect">
            <a:avLst/>
          </a:prstGeom>
          <a:solidFill>
            <a:srgbClr val="F6F6F6"/>
          </a:solidFill>
        </p:spPr>
        <p:txBody>
          <a:bodyPr vert="horz" lIns="108000" tIns="0" rIns="0" bIns="0" rtlCol="0" anchor="ctr" anchorCtr="0">
            <a:noAutofit/>
          </a:bodyPr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200" b="0" dirty="0">
                <a:solidFill>
                  <a:srgbClr val="464646"/>
                </a:solidFill>
                <a:latin typeface="BIZ UDPゴシック"/>
                <a:ea typeface="BIZ UDPゴシック"/>
              </a:rPr>
              <a:t>運賃が分からない</a:t>
            </a:r>
          </a:p>
        </p:txBody>
      </p:sp>
      <p:sp>
        <p:nvSpPr>
          <p:cNvPr id="17409" name="コンテンツ プレースホルダー 2">
            <a:extLst>
              <a:ext uri="{FF2B5EF4-FFF2-40B4-BE49-F238E27FC236}">
                <a16:creationId xmlns:a16="http://schemas.microsoft.com/office/drawing/2014/main" id="{94E2DC29-9329-057F-8336-2A3DA493E025}"/>
              </a:ext>
            </a:extLst>
          </p:cNvPr>
          <p:cNvSpPr txBox="1">
            <a:spLocks/>
          </p:cNvSpPr>
          <p:nvPr/>
        </p:nvSpPr>
        <p:spPr>
          <a:xfrm>
            <a:off x="1116579" y="1505827"/>
            <a:ext cx="3924000" cy="933776"/>
          </a:xfrm>
          <a:prstGeom prst="rect">
            <a:avLst/>
          </a:prstGeom>
          <a:solidFill>
            <a:srgbClr val="F6F6F6"/>
          </a:solidFill>
        </p:spPr>
        <p:txBody>
          <a:bodyPr vert="horz" lIns="108000" tIns="0" rIns="0" bIns="0" rtlCol="0" anchor="ctr" anchorCtr="0">
            <a:noAutofit/>
          </a:bodyPr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4" indent="0" algn="l" defTabSz="6858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BIZ UDPGothic"/>
                <a:ea typeface="BIZ UDPゴシック"/>
                <a:cs typeface="+mn-cs"/>
              </a:rPr>
              <a:t>毎月同じ内容の伝票を起票しなければいけない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BIZ UDPGothic"/>
              <a:ea typeface="BIZ UDPゴシック"/>
              <a:cs typeface="+mn-cs"/>
            </a:endParaRPr>
          </a:p>
        </p:txBody>
      </p:sp>
      <p:sp>
        <p:nvSpPr>
          <p:cNvPr id="17411" name="コンテンツ プレースホルダー 3">
            <a:extLst>
              <a:ext uri="{FF2B5EF4-FFF2-40B4-BE49-F238E27FC236}">
                <a16:creationId xmlns:a16="http://schemas.microsoft.com/office/drawing/2014/main" id="{AE28A51E-6926-159A-080D-F6E93CCBC5AE}"/>
              </a:ext>
            </a:extLst>
          </p:cNvPr>
          <p:cNvSpPr txBox="1">
            <a:spLocks/>
          </p:cNvSpPr>
          <p:nvPr/>
        </p:nvSpPr>
        <p:spPr>
          <a:xfrm>
            <a:off x="5599940" y="1506362"/>
            <a:ext cx="3924000" cy="936000"/>
          </a:xfrm>
          <a:prstGeom prst="rect">
            <a:avLst/>
          </a:prstGeom>
          <a:solidFill>
            <a:srgbClr val="EDF7FF"/>
          </a:solidFill>
          <a:ln>
            <a:noFill/>
          </a:ln>
        </p:spPr>
        <p:txBody>
          <a:bodyPr lIns="108000"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1" dirty="0">
                <a:solidFill>
                  <a:srgbClr val="007BC7"/>
                </a:solidFill>
                <a:latin typeface="BIZ UDPゴシック"/>
                <a:ea typeface="BIZ UDPゴシック"/>
              </a:rPr>
              <a:t> </a:t>
            </a:r>
            <a:r>
              <a:rPr lang="ja-JP" altLang="en-US" sz="1200" dirty="0">
                <a:solidFill>
                  <a:srgbClr val="464646"/>
                </a:solidFill>
                <a:latin typeface="BIZ UDPGothic"/>
                <a:ea typeface="BIZ UDPゴシック"/>
              </a:rPr>
              <a:t>「伝票」「明細」をコピーして簡単に申請！</a:t>
            </a:r>
          </a:p>
        </p:txBody>
      </p:sp>
      <p:sp>
        <p:nvSpPr>
          <p:cNvPr id="17412" name="コンテンツ プレースホルダー 2">
            <a:extLst>
              <a:ext uri="{FF2B5EF4-FFF2-40B4-BE49-F238E27FC236}">
                <a16:creationId xmlns:a16="http://schemas.microsoft.com/office/drawing/2014/main" id="{67D8158A-D3FF-838B-E52B-8987432C586B}"/>
              </a:ext>
            </a:extLst>
          </p:cNvPr>
          <p:cNvSpPr txBox="1">
            <a:spLocks/>
          </p:cNvSpPr>
          <p:nvPr/>
        </p:nvSpPr>
        <p:spPr>
          <a:xfrm>
            <a:off x="270322" y="1160748"/>
            <a:ext cx="2504046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600" dirty="0">
                <a:solidFill>
                  <a:srgbClr val="464646"/>
                </a:solidFill>
                <a:latin typeface="BIZ UDPGothic"/>
                <a:ea typeface="BIZ UDPゴシック"/>
              </a:rPr>
              <a:t>Before</a:t>
            </a:r>
            <a:endParaRPr lang="ja-JP" altLang="en-US" sz="1600" dirty="0">
              <a:solidFill>
                <a:srgbClr val="464646"/>
              </a:solidFill>
              <a:latin typeface="BIZ UDPGothic"/>
              <a:ea typeface="BIZ UDPゴシック"/>
            </a:endParaRPr>
          </a:p>
        </p:txBody>
      </p:sp>
      <p:sp>
        <p:nvSpPr>
          <p:cNvPr id="17413" name="コンテンツ プレースホルダー 2">
            <a:extLst>
              <a:ext uri="{FF2B5EF4-FFF2-40B4-BE49-F238E27FC236}">
                <a16:creationId xmlns:a16="http://schemas.microsoft.com/office/drawing/2014/main" id="{A8D1E940-AE92-6DFA-B58E-F32AB1B4A219}"/>
              </a:ext>
            </a:extLst>
          </p:cNvPr>
          <p:cNvSpPr txBox="1">
            <a:spLocks/>
          </p:cNvSpPr>
          <p:nvPr/>
        </p:nvSpPr>
        <p:spPr>
          <a:xfrm>
            <a:off x="4676796" y="1183382"/>
            <a:ext cx="2504046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600" dirty="0">
                <a:solidFill>
                  <a:srgbClr val="007BC7"/>
                </a:solidFill>
                <a:latin typeface="BIZ UDPGothic"/>
                <a:ea typeface="BIZ UDPゴシック"/>
              </a:rPr>
              <a:t>After</a:t>
            </a:r>
            <a:endParaRPr lang="ja-JP" altLang="en-US" sz="1600" dirty="0">
              <a:solidFill>
                <a:srgbClr val="007BC7"/>
              </a:solidFill>
              <a:latin typeface="BIZ UDPGothic"/>
              <a:ea typeface="BIZ UDPゴシック"/>
            </a:endParaRPr>
          </a:p>
        </p:txBody>
      </p:sp>
      <p:sp>
        <p:nvSpPr>
          <p:cNvPr id="17414" name="コンテンツ プレースホルダー 2">
            <a:extLst>
              <a:ext uri="{FF2B5EF4-FFF2-40B4-BE49-F238E27FC236}">
                <a16:creationId xmlns:a16="http://schemas.microsoft.com/office/drawing/2014/main" id="{FBBED478-5DF1-495D-E5F4-8A02DD10C2AD}"/>
              </a:ext>
            </a:extLst>
          </p:cNvPr>
          <p:cNvSpPr txBox="1">
            <a:spLocks/>
          </p:cNvSpPr>
          <p:nvPr/>
        </p:nvSpPr>
        <p:spPr>
          <a:xfrm>
            <a:off x="1120857" y="5404100"/>
            <a:ext cx="8398806" cy="657970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600" dirty="0">
                <a:solidFill>
                  <a:srgbClr val="464646"/>
                </a:solidFill>
                <a:latin typeface="BIZ UDPGothic"/>
                <a:ea typeface="BIZ UDPゴシック"/>
              </a:rPr>
              <a:t>入力作業、ミス、差し戻し、チェック工数が削減されます！</a:t>
            </a:r>
          </a:p>
        </p:txBody>
      </p:sp>
      <p:cxnSp>
        <p:nvCxnSpPr>
          <p:cNvPr id="17415" name="直線矢印コネクタ 17414">
            <a:extLst>
              <a:ext uri="{FF2B5EF4-FFF2-40B4-BE49-F238E27FC236}">
                <a16:creationId xmlns:a16="http://schemas.microsoft.com/office/drawing/2014/main" id="{CB996D41-737D-BC91-81A7-48D9E84E6BC1}"/>
              </a:ext>
            </a:extLst>
          </p:cNvPr>
          <p:cNvCxnSpPr>
            <a:cxnSpLocks/>
            <a:stCxn id="17409" idx="3"/>
            <a:endCxn id="17411" idx="1"/>
          </p:cNvCxnSpPr>
          <p:nvPr/>
        </p:nvCxnSpPr>
        <p:spPr>
          <a:xfrm>
            <a:off x="5089118" y="1972715"/>
            <a:ext cx="462282" cy="1647"/>
          </a:xfrm>
          <a:prstGeom prst="straightConnector1">
            <a:avLst/>
          </a:prstGeom>
          <a:noFill/>
          <a:ln w="12700" cap="flat" cmpd="sng" algn="ctr">
            <a:solidFill>
              <a:srgbClr val="007BC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416" name="直線矢印コネクタ 17415">
            <a:extLst>
              <a:ext uri="{FF2B5EF4-FFF2-40B4-BE49-F238E27FC236}">
                <a16:creationId xmlns:a16="http://schemas.microsoft.com/office/drawing/2014/main" id="{79E4E02E-BFC0-159B-D1D9-AE2AA330BEE9}"/>
              </a:ext>
            </a:extLst>
          </p:cNvPr>
          <p:cNvCxnSpPr>
            <a:cxnSpLocks/>
          </p:cNvCxnSpPr>
          <p:nvPr/>
        </p:nvCxnSpPr>
        <p:spPr>
          <a:xfrm>
            <a:off x="5089118" y="3341370"/>
            <a:ext cx="462282" cy="1647"/>
          </a:xfrm>
          <a:prstGeom prst="straightConnector1">
            <a:avLst/>
          </a:prstGeom>
          <a:noFill/>
          <a:ln w="12700" cap="flat" cmpd="sng" algn="ctr">
            <a:solidFill>
              <a:srgbClr val="007BC7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417" name="直線矢印コネクタ 17416">
            <a:extLst>
              <a:ext uri="{FF2B5EF4-FFF2-40B4-BE49-F238E27FC236}">
                <a16:creationId xmlns:a16="http://schemas.microsoft.com/office/drawing/2014/main" id="{80291308-F64E-7A37-9651-F6C468B132EC}"/>
              </a:ext>
            </a:extLst>
          </p:cNvPr>
          <p:cNvCxnSpPr>
            <a:cxnSpLocks/>
          </p:cNvCxnSpPr>
          <p:nvPr/>
        </p:nvCxnSpPr>
        <p:spPr>
          <a:xfrm>
            <a:off x="5089118" y="4693032"/>
            <a:ext cx="462282" cy="1647"/>
          </a:xfrm>
          <a:prstGeom prst="straightConnector1">
            <a:avLst/>
          </a:prstGeom>
          <a:noFill/>
          <a:ln w="12700" cap="flat" cmpd="sng" algn="ctr">
            <a:solidFill>
              <a:srgbClr val="007BC7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7418" name="正方形/長方形 17417">
            <a:extLst>
              <a:ext uri="{FF2B5EF4-FFF2-40B4-BE49-F238E27FC236}">
                <a16:creationId xmlns:a16="http://schemas.microsoft.com/office/drawing/2014/main" id="{87E74E9B-D65E-E701-C440-C5744088F284}"/>
              </a:ext>
            </a:extLst>
          </p:cNvPr>
          <p:cNvSpPr/>
          <p:nvPr/>
        </p:nvSpPr>
        <p:spPr>
          <a:xfrm>
            <a:off x="2803990" y="5866081"/>
            <a:ext cx="5004000" cy="28800"/>
          </a:xfrm>
          <a:prstGeom prst="rect">
            <a:avLst/>
          </a:prstGeom>
          <a:solidFill>
            <a:srgbClr val="FAE58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0000" tIns="90000" rIns="90000" bIns="90000" rtlCol="0" anchor="ctr"/>
          <a:lstStyle/>
          <a:p>
            <a:pPr marL="0" marR="0" lvl="0" indent="0" algn="ctr" defTabSz="914400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Z UDPGothic"/>
              <a:ea typeface="BIZ UDPゴシック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UDPゴシック</vt:lpstr>
      <vt:lpstr>メイリオ</vt:lpstr>
      <vt:lpstr>Arial</vt:lpstr>
      <vt:lpstr>Calibri</vt:lpstr>
      <vt:lpstr>Times New Roman</vt:lpstr>
      <vt:lpstr>PowerPoint Design</vt:lpstr>
      <vt:lpstr>〇〇システム導入の効果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2024-04-16T08:01:59Z</dcterms:modified>
</cp:coreProperties>
</file>