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4"/>
  </p:notesMasterIdLst>
  <p:handoutMasterIdLst>
    <p:handoutMasterId r:id="rId5"/>
  </p:handoutMasterIdLst>
  <p:sldIdLst>
    <p:sldId id="507" r:id="rId2"/>
    <p:sldId id="508" r:id="rId3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006AC5"/>
    <a:srgbClr val="A6A6A6"/>
    <a:srgbClr val="1D2088"/>
    <a:srgbClr val="FFFFFF"/>
    <a:srgbClr val="4D4D4D"/>
    <a:srgbClr val="777777"/>
    <a:srgbClr val="787878"/>
    <a:srgbClr val="797979"/>
    <a:srgbClr val="7A7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>
        <p:scale>
          <a:sx n="75" d="100"/>
          <a:sy n="75" d="100"/>
        </p:scale>
        <p:origin x="1668" y="726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0FC3E3E-693B-B33E-50A7-341D8C683E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550EB49-D3A0-D97D-BAD2-6E6749D6C5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9C88D4B-71CC-46B6-9F61-D9E2F6C694D4}" type="datetimeFigureOut">
              <a:rPr lang="ja-JP" altLang="en-US"/>
              <a:pPr>
                <a:defRPr/>
              </a:pPr>
              <a:t>2024/4/2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7496C6-D465-4464-C88E-BF48E4CF68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C5D597-94A5-80DB-CEEF-9264ED8BE7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B25A473-99CF-48A6-B480-3BCA6C65E6C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A91BAD1-ECDD-4ACE-2B6A-F24FD29433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20D8C42-E507-E1CC-2B17-33C5BCD739F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7B6790F-7E41-44E3-88A7-11EFD48CB31F}" type="datetimeFigureOut">
              <a:rPr lang="ja-JP" altLang="en-US"/>
              <a:pPr>
                <a:defRPr/>
              </a:pPr>
              <a:t>2024/4/2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063B0BF3-D72D-034C-A3EC-898E47E8132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820B572-8779-B35F-B13B-4AF87CA68E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ACC680-504F-DB4B-98D9-496CBDAA48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E7F344-7689-85A8-A073-9F949F35D9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844FFE0-3D26-4157-8EC9-70BDA5F442A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/>
          <a:lstStyle>
            <a:lvl1pPr algn="ctr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2" name="フッター プレースホルダー 3">
            <a:extLst>
              <a:ext uri="{FF2B5EF4-FFF2-40B4-BE49-F238E27FC236}">
                <a16:creationId xmlns:a16="http://schemas.microsoft.com/office/drawing/2014/main" id="{7D842804-64F3-D950-43CC-DB19625459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500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 Banner">
            <a:extLst>
              <a:ext uri="{FF2B5EF4-FFF2-40B4-BE49-F238E27FC236}">
                <a16:creationId xmlns:a16="http://schemas.microsoft.com/office/drawing/2014/main" id="{6CBA86C5-7B78-4DE3-50CE-5C099AAFF4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AC Banner">
            <a:extLst>
              <a:ext uri="{FF2B5EF4-FFF2-40B4-BE49-F238E27FC236}">
                <a16:creationId xmlns:a16="http://schemas.microsoft.com/office/drawing/2014/main" id="{F687B839-B840-81CD-33D9-6ABFFECC75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5B36C988-847D-D40E-E5B6-072DA4834E7D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C9D8477-03EB-CD75-33B0-64C94466540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98476E1-5432-60E7-F8D7-BE79DF2561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BDF57C-BFFC-5A9E-E0BA-AAB0806A8855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3">
            <a:extLst>
              <a:ext uri="{FF2B5EF4-FFF2-40B4-BE49-F238E27FC236}">
                <a16:creationId xmlns:a16="http://schemas.microsoft.com/office/drawing/2014/main" id="{9C0AC7B3-7996-8CDF-B2F2-02F40B2D34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021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5655EA4-D4CA-19C2-0B7E-816D37092C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2ABC1670-3438-6B02-AE45-F6ACF9D707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8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>
            <a:extLst>
              <a:ext uri="{FF2B5EF4-FFF2-40B4-BE49-F238E27FC236}">
                <a16:creationId xmlns:a16="http://schemas.microsoft.com/office/drawing/2014/main" id="{1C46246D-31C8-B262-22DB-B3F7FCDBA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これまで</a:t>
            </a:r>
            <a:r>
              <a:rPr lang="en-US" altLang="ja-JP" dirty="0"/>
              <a:t>/</a:t>
            </a:r>
            <a:r>
              <a:rPr lang="ja-JP" altLang="en-US" dirty="0"/>
              <a:t>これから</a:t>
            </a:r>
          </a:p>
        </p:txBody>
      </p:sp>
      <p:sp>
        <p:nvSpPr>
          <p:cNvPr id="17439" name="矢印: 右 1">
            <a:extLst>
              <a:ext uri="{FF2B5EF4-FFF2-40B4-BE49-F238E27FC236}">
                <a16:creationId xmlns:a16="http://schemas.microsoft.com/office/drawing/2014/main" id="{6833466F-35AD-C2EB-3AA5-1B8CE19E2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524" y="1484784"/>
            <a:ext cx="4320000" cy="557213"/>
          </a:xfrm>
          <a:prstGeom prst="rightArrow">
            <a:avLst>
              <a:gd name="adj1" fmla="val 50000"/>
              <a:gd name="adj2" fmla="val 46204"/>
            </a:avLst>
          </a:prstGeom>
          <a:solidFill>
            <a:srgbClr val="006AC5"/>
          </a:solidFill>
          <a:ln>
            <a:noFill/>
          </a:ln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</a:pPr>
            <a:endParaRPr lang="ja-JP" altLang="en-US" sz="1600">
              <a:solidFill>
                <a:srgbClr val="4D4D4D"/>
              </a:solidFill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F7DCCAB-8CE9-76C1-6159-9FBA21740FCF}"/>
              </a:ext>
            </a:extLst>
          </p:cNvPr>
          <p:cNvSpPr/>
          <p:nvPr/>
        </p:nvSpPr>
        <p:spPr bwMode="auto">
          <a:xfrm>
            <a:off x="308964" y="2559919"/>
            <a:ext cx="4320000" cy="3600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>
            <a:noAutofit/>
          </a:bodyPr>
          <a:lstStyle/>
          <a:p>
            <a:pPr marL="180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オフィス勤務</a:t>
            </a:r>
            <a:endParaRPr kumimoji="1" lang="en-US" altLang="ja-JP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会社支給</a:t>
            </a:r>
            <a:r>
              <a:rPr kumimoji="1" lang="en-US" altLang="ja-JP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PC</a:t>
            </a:r>
          </a:p>
          <a:p>
            <a:pPr marL="180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単一デバイス</a:t>
            </a:r>
            <a:endParaRPr kumimoji="1" lang="en-US" altLang="ja-JP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社内</a:t>
            </a:r>
            <a:r>
              <a:rPr kumimoji="1" lang="en-US" altLang="ja-JP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NW</a:t>
            </a:r>
          </a:p>
          <a:p>
            <a:pPr marL="180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オンプレ環境</a:t>
            </a:r>
            <a:endParaRPr kumimoji="1" lang="en-US" altLang="ja-JP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データはローカル保存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910ED2D-0BB4-400C-07E5-181ED2B5EF20}"/>
              </a:ext>
            </a:extLst>
          </p:cNvPr>
          <p:cNvSpPr/>
          <p:nvPr/>
        </p:nvSpPr>
        <p:spPr bwMode="auto">
          <a:xfrm>
            <a:off x="5349524" y="2559919"/>
            <a:ext cx="4320000" cy="3600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>
            <a:noAutofit/>
          </a:bodyPr>
          <a:lstStyle/>
          <a:p>
            <a:pPr marL="72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テレワーク</a:t>
            </a:r>
            <a:endParaRPr kumimoji="1" lang="en-US" altLang="ja-JP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会社</a:t>
            </a:r>
            <a:r>
              <a:rPr kumimoji="1" lang="en-US" altLang="ja-JP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PC&amp;BYOD</a:t>
            </a: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端末</a:t>
            </a:r>
            <a:endParaRPr kumimoji="1" lang="en-US" altLang="ja-JP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マルチデバイス</a:t>
            </a:r>
            <a:endParaRPr kumimoji="1" lang="en-US" altLang="ja-JP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社内</a:t>
            </a:r>
            <a:r>
              <a:rPr kumimoji="1" lang="en-US" altLang="ja-JP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社外</a:t>
            </a:r>
            <a:r>
              <a:rPr kumimoji="1" lang="en-US" altLang="ja-JP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NW</a:t>
            </a:r>
          </a:p>
          <a:p>
            <a:pPr marL="72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クラウド環境</a:t>
            </a:r>
            <a:endParaRPr kumimoji="1" lang="en-US" altLang="ja-JP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20000" indent="-285750"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dirty="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クラウドストレージ保存</a:t>
            </a:r>
          </a:p>
        </p:txBody>
      </p:sp>
      <p:sp>
        <p:nvSpPr>
          <p:cNvPr id="4" name="矢印: 右 1">
            <a:extLst>
              <a:ext uri="{FF2B5EF4-FFF2-40B4-BE49-F238E27FC236}">
                <a16:creationId xmlns:a16="http://schemas.microsoft.com/office/drawing/2014/main" id="{9A2B4205-C81E-C217-3A59-5691EE009B9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08964" y="1484784"/>
            <a:ext cx="4320000" cy="557213"/>
          </a:xfrm>
          <a:prstGeom prst="rightArrow">
            <a:avLst>
              <a:gd name="adj1" fmla="val 50000"/>
              <a:gd name="adj2" fmla="val 46204"/>
            </a:avLst>
          </a:prstGeom>
          <a:solidFill>
            <a:srgbClr val="BFBFBF"/>
          </a:solidFill>
          <a:ln>
            <a:noFill/>
          </a:ln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</a:pPr>
            <a:endParaRPr lang="ja-JP" altLang="en-US" sz="1600">
              <a:solidFill>
                <a:srgbClr val="4D4D4D"/>
              </a:solidFill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CE90FA-7154-C328-C99A-5824B126C1D2}"/>
              </a:ext>
            </a:extLst>
          </p:cNvPr>
          <p:cNvSpPr txBox="1"/>
          <p:nvPr/>
        </p:nvSpPr>
        <p:spPr>
          <a:xfrm>
            <a:off x="308964" y="1987455"/>
            <a:ext cx="4320000" cy="5724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2400" b="1" dirty="0">
                <a:solidFill>
                  <a:srgbClr val="A6A6A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これまで</a:t>
            </a:r>
            <a:endParaRPr kumimoji="1" lang="en-US" altLang="ja-JP" sz="2400" b="1" dirty="0">
              <a:solidFill>
                <a:srgbClr val="A6A6A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E5A5B7-2DD8-CD11-2562-6C81F320CA23}"/>
              </a:ext>
            </a:extLst>
          </p:cNvPr>
          <p:cNvSpPr txBox="1"/>
          <p:nvPr/>
        </p:nvSpPr>
        <p:spPr>
          <a:xfrm>
            <a:off x="5349524" y="1973176"/>
            <a:ext cx="4320000" cy="5724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2400" b="1" dirty="0">
                <a:solidFill>
                  <a:srgbClr val="006AC5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これから</a:t>
            </a:r>
            <a:endParaRPr kumimoji="1" lang="en-US" altLang="ja-JP" sz="2400" b="1" dirty="0">
              <a:solidFill>
                <a:srgbClr val="006AC5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グラフィックス 11" descr="家 単色塗りつぶし">
            <a:extLst>
              <a:ext uri="{FF2B5EF4-FFF2-40B4-BE49-F238E27FC236}">
                <a16:creationId xmlns:a16="http://schemas.microsoft.com/office/drawing/2014/main" id="{32AE7460-731E-6F24-F0D7-D663F8D6A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97516" y="2682602"/>
            <a:ext cx="900000" cy="900000"/>
          </a:xfrm>
          <a:prstGeom prst="rect">
            <a:avLst/>
          </a:prstGeom>
        </p:spPr>
      </p:pic>
      <p:pic>
        <p:nvPicPr>
          <p:cNvPr id="16" name="グラフィックス 15" descr="建物 単色塗りつぶし">
            <a:extLst>
              <a:ext uri="{FF2B5EF4-FFF2-40B4-BE49-F238E27FC236}">
                <a16:creationId xmlns:a16="http://schemas.microsoft.com/office/drawing/2014/main" id="{40620E05-B47D-F8A5-88B8-4BA22065E3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6496" y="2682602"/>
            <a:ext cx="900000" cy="900000"/>
          </a:xfrm>
          <a:prstGeom prst="rect">
            <a:avLst/>
          </a:prstGeom>
        </p:spPr>
      </p:pic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0EA6B203-78B0-F798-8DA1-96D08F88F7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6372" y="4863875"/>
            <a:ext cx="720000" cy="720000"/>
          </a:xfrm>
          <a:prstGeom prst="rect">
            <a:avLst/>
          </a:prstGeom>
        </p:spPr>
      </p:pic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95F5871C-D94A-CEA1-93A2-9A00003A1905}"/>
              </a:ext>
            </a:extLst>
          </p:cNvPr>
          <p:cNvGrpSpPr/>
          <p:nvPr/>
        </p:nvGrpSpPr>
        <p:grpSpPr>
          <a:xfrm>
            <a:off x="516372" y="3721074"/>
            <a:ext cx="1016148" cy="807128"/>
            <a:chOff x="732496" y="3906999"/>
            <a:chExt cx="1016148" cy="807128"/>
          </a:xfrm>
        </p:grpSpPr>
        <p:sp>
          <p:nvSpPr>
            <p:cNvPr id="29" name="フリーフォーム: 図形 28">
              <a:extLst>
                <a:ext uri="{FF2B5EF4-FFF2-40B4-BE49-F238E27FC236}">
                  <a16:creationId xmlns:a16="http://schemas.microsoft.com/office/drawing/2014/main" id="{20E0B8B1-CC15-8438-ABB8-2A5C66351806}"/>
                </a:ext>
              </a:extLst>
            </p:cNvPr>
            <p:cNvSpPr/>
            <p:nvPr/>
          </p:nvSpPr>
          <p:spPr>
            <a:xfrm>
              <a:off x="732496" y="3994127"/>
              <a:ext cx="720000" cy="720000"/>
            </a:xfrm>
            <a:custGeom>
              <a:avLst/>
              <a:gdLst>
                <a:gd name="connsiteX0" fmla="*/ 152400 w 742950"/>
                <a:gd name="connsiteY0" fmla="*/ 266700 h 609600"/>
                <a:gd name="connsiteX1" fmla="*/ 323850 w 742950"/>
                <a:gd name="connsiteY1" fmla="*/ 266700 h 609600"/>
                <a:gd name="connsiteX2" fmla="*/ 323850 w 742950"/>
                <a:gd name="connsiteY2" fmla="*/ 438150 h 609600"/>
                <a:gd name="connsiteX3" fmla="*/ 495300 w 742950"/>
                <a:gd name="connsiteY3" fmla="*/ 438150 h 609600"/>
                <a:gd name="connsiteX4" fmla="*/ 495300 w 742950"/>
                <a:gd name="connsiteY4" fmla="*/ 609600 h 609600"/>
                <a:gd name="connsiteX5" fmla="*/ 742950 w 742950"/>
                <a:gd name="connsiteY5" fmla="*/ 609600 h 609600"/>
                <a:gd name="connsiteX6" fmla="*/ 742950 w 742950"/>
                <a:gd name="connsiteY6" fmla="*/ 514350 h 609600"/>
                <a:gd name="connsiteX7" fmla="*/ 590550 w 742950"/>
                <a:gd name="connsiteY7" fmla="*/ 514350 h 609600"/>
                <a:gd name="connsiteX8" fmla="*/ 590550 w 742950"/>
                <a:gd name="connsiteY8" fmla="*/ 342900 h 609600"/>
                <a:gd name="connsiteX9" fmla="*/ 419100 w 742950"/>
                <a:gd name="connsiteY9" fmla="*/ 342900 h 609600"/>
                <a:gd name="connsiteX10" fmla="*/ 419100 w 742950"/>
                <a:gd name="connsiteY10" fmla="*/ 171450 h 609600"/>
                <a:gd name="connsiteX11" fmla="*/ 247650 w 742950"/>
                <a:gd name="connsiteY11" fmla="*/ 171450 h 609600"/>
                <a:gd name="connsiteX12" fmla="*/ 247650 w 742950"/>
                <a:gd name="connsiteY12" fmla="*/ 0 h 609600"/>
                <a:gd name="connsiteX13" fmla="*/ 0 w 742950"/>
                <a:gd name="connsiteY13" fmla="*/ 0 h 609600"/>
                <a:gd name="connsiteX14" fmla="*/ 0 w 742950"/>
                <a:gd name="connsiteY14" fmla="*/ 95250 h 609600"/>
                <a:gd name="connsiteX15" fmla="*/ 152400 w 742950"/>
                <a:gd name="connsiteY15" fmla="*/ 9525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42950" h="609600">
                  <a:moveTo>
                    <a:pt x="152400" y="266700"/>
                  </a:moveTo>
                  <a:lnTo>
                    <a:pt x="323850" y="266700"/>
                  </a:lnTo>
                  <a:lnTo>
                    <a:pt x="323850" y="438150"/>
                  </a:lnTo>
                  <a:lnTo>
                    <a:pt x="495300" y="438150"/>
                  </a:lnTo>
                  <a:lnTo>
                    <a:pt x="495300" y="609600"/>
                  </a:lnTo>
                  <a:lnTo>
                    <a:pt x="742950" y="609600"/>
                  </a:lnTo>
                  <a:lnTo>
                    <a:pt x="742950" y="514350"/>
                  </a:lnTo>
                  <a:lnTo>
                    <a:pt x="590550" y="514350"/>
                  </a:lnTo>
                  <a:lnTo>
                    <a:pt x="590550" y="342900"/>
                  </a:lnTo>
                  <a:lnTo>
                    <a:pt x="419100" y="342900"/>
                  </a:lnTo>
                  <a:lnTo>
                    <a:pt x="419100" y="171450"/>
                  </a:lnTo>
                  <a:lnTo>
                    <a:pt x="247650" y="171450"/>
                  </a:lnTo>
                  <a:lnTo>
                    <a:pt x="247650" y="0"/>
                  </a:lnTo>
                  <a:lnTo>
                    <a:pt x="0" y="0"/>
                  </a:lnTo>
                  <a:lnTo>
                    <a:pt x="0" y="95250"/>
                  </a:lnTo>
                  <a:lnTo>
                    <a:pt x="152400" y="95250"/>
                  </a:lnTo>
                  <a:close/>
                </a:path>
              </a:pathLst>
            </a:custGeom>
            <a:solidFill>
              <a:srgbClr val="BFBF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pic>
          <p:nvPicPr>
            <p:cNvPr id="22" name="グラフィックス 21">
              <a:extLst>
                <a:ext uri="{FF2B5EF4-FFF2-40B4-BE49-F238E27FC236}">
                  <a16:creationId xmlns:a16="http://schemas.microsoft.com/office/drawing/2014/main" id="{9EE6DCE8-A044-6875-24AA-499D014A6D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78007" y="3906999"/>
              <a:ext cx="570637" cy="570637"/>
            </a:xfrm>
            <a:prstGeom prst="rect">
              <a:avLst/>
            </a:prstGeom>
          </p:spPr>
        </p:pic>
      </p:grpSp>
      <p:pic>
        <p:nvPicPr>
          <p:cNvPr id="24" name="グラフィックス 23">
            <a:extLst>
              <a:ext uri="{FF2B5EF4-FFF2-40B4-BE49-F238E27FC236}">
                <a16:creationId xmlns:a16="http://schemas.microsoft.com/office/drawing/2014/main" id="{B8B58757-3ACD-0280-F1CD-A936BF03FEC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697516" y="4863875"/>
            <a:ext cx="900000" cy="900000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FC0F046A-3331-EC74-944A-26B1C2DB439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97516" y="3721074"/>
            <a:ext cx="900000" cy="900000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E1C88F2-35DD-4629-D654-E340B0240AF2}"/>
              </a:ext>
            </a:extLst>
          </p:cNvPr>
          <p:cNvSpPr txBox="1"/>
          <p:nvPr/>
        </p:nvSpPr>
        <p:spPr>
          <a:xfrm>
            <a:off x="0" y="773900"/>
            <a:ext cx="6659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ea typeface="メイリオ" panose="020B0604030504040204" pitchFamily="50" charset="-128"/>
              </a:rPr>
              <a:t>近年</a:t>
            </a:r>
            <a:r>
              <a:rPr lang="en-US" altLang="ja-JP" sz="2400" dirty="0">
                <a:ea typeface="メイリオ" panose="020B0604030504040204" pitchFamily="50" charset="-128"/>
              </a:rPr>
              <a:t>IT</a:t>
            </a:r>
            <a:r>
              <a:rPr lang="ja-JP" altLang="en-US" sz="2400" dirty="0">
                <a:ea typeface="メイリオ" panose="020B0604030504040204" pitchFamily="50" charset="-128"/>
              </a:rPr>
              <a:t>を取り巻く状況が劇的に変化しました。</a:t>
            </a:r>
            <a:endParaRPr kumimoji="1" lang="ja-JP" altLang="en-US" sz="2400" dirty="0"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1FCA49B-072D-A7F5-A7EA-4E8CC8919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915" y="1580892"/>
            <a:ext cx="7840169" cy="36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3243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Office PowerPoint</Application>
  <PresentationFormat>A4 210 x 297 mm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ＭＳ Ｐゴシック</vt:lpstr>
      <vt:lpstr>Arial</vt:lpstr>
      <vt:lpstr>Calibri</vt:lpstr>
      <vt:lpstr>Times New Roman</vt:lpstr>
      <vt:lpstr>Wingdings</vt:lpstr>
      <vt:lpstr>PowerPoint Design</vt:lpstr>
      <vt:lpstr>これまで/これから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2024-04-02T09:12:25Z</dcterms:modified>
</cp:coreProperties>
</file>