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FFFFFF"/>
    <a:srgbClr val="4D4D4D"/>
    <a:srgbClr val="777777"/>
    <a:srgbClr val="787878"/>
    <a:srgbClr val="797979"/>
    <a:srgbClr val="7A7A7A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104" d="100"/>
          <a:sy n="104" d="100"/>
        </p:scale>
        <p:origin x="1500" y="11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F0F9A58-34B6-965E-30ED-674FDE4D02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A939BC-225C-ECE3-BAE7-754A153865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20B3F1-2D5B-4652-8ED6-FF2C685E7FC9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4A9F30-DB27-285F-FF7A-08A0D9A110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843F4A-C455-5B8C-0241-97A47055D6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F532019A-6070-4882-8B38-CE02B523B52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8C48744-956C-07C7-A875-AB1843CF58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68CCCF8-9018-BE51-C1F8-95C0F4D09D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DF07548-2B2A-40B1-803E-3E3B7587F214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7B6663B-021C-B786-DF8C-CD3E7E1DB6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D962146E-673F-F252-1E33-7C4EC0065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8F2668-E1C8-97A4-36D9-9EEE09927CC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EF5BA7-5FEA-6025-CC9C-0FE2E1297E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FF941EE0-D9B6-4B2A-B3B1-541F3FD2359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2" name="フッター プレースホルダー 3">
            <a:extLst>
              <a:ext uri="{FF2B5EF4-FFF2-40B4-BE49-F238E27FC236}">
                <a16:creationId xmlns:a16="http://schemas.microsoft.com/office/drawing/2014/main" id="{12CDE5AB-787F-AE9E-88DA-9E4C783C06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758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82F45738-B814-A7FF-CEA1-DA31393DD3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0A288777-7E85-6FC2-4943-7BC853D037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15A5771-345B-A4C1-5EB1-C6B3E6FB35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fld id="{63783D37-3CCF-48B1-97A5-BC3B647EE2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943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1CE4BA1A-5E2B-B636-35F1-9F2303F29D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056126C4-8142-E2A1-728A-D47BE3940E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4740BE3-561A-A331-E666-A4ECEAE4E2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E71B24CE-A4E1-421B-9ADD-C58086520A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0499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001A1C95-DC43-7EA0-F527-F0F637265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8A63FB7A-3155-1163-216E-C3BBA457C8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A766878-E1BA-5894-B62C-DEABD2476B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C74452F7-48A0-4144-A4E4-EC02FD26DF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343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0E94E894-6140-A1CD-575D-CB2C96CA7D85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just" eaLnBrk="1" fontAlgn="auto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D4263080-0F3F-488E-345C-D9C04F008E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14A550B-CD21-0479-EADB-C6C72D7FFE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fld id="{AA13FB9C-31CA-47D5-A235-91ED079FE6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07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73BB7E79-0B43-E66E-0F25-5C9DDB019AF0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FE01446-5448-DA62-01A8-9434FC1DDF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anose="020B0604030504040204" pitchFamily="50" charset="-128"/>
              </a:defRPr>
            </a:lvl1pPr>
          </a:lstStyle>
          <a:p>
            <a:fld id="{CC567729-182D-4D14-A062-14FBCC5665BD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809B0467-4CFC-96B4-B6D4-3F101AC0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068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C29B66F-9309-C5E0-FE6F-6357A1593372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A7EC00D3-14F3-7135-CC33-69742745E9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12BBDB3-19AD-B011-EC32-229D940E0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5E1B83D7-07F5-4610-977B-2A111EEF29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20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65A8C6A7-984D-DFE9-24AA-4689DBB317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9A81018-CF47-B747-9D85-60DC4E4D2164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97514A72-2C5A-A867-E775-823CA7BFF2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914172-C2D0-C237-9010-4B44DF0B3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24B714BD-42DF-4C98-A99D-4D9C5F9F35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71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E21F7A98-9F01-1646-CBED-EABDE8CDD4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178AE206-B9B1-5304-BD51-F0235D6707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40C5BB7B-0630-23E6-F65F-A103FA2689C0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8F6B6E4-5920-283E-3D82-C0152865DA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B8C45-4494-5304-24ED-EAD6A2BC75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6B9D092-4CDC-9C9F-1711-BAD13A65A169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20A2E9CD-5D79-7E71-D383-4BC9827AA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5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3">
            <a:extLst>
              <a:ext uri="{FF2B5EF4-FFF2-40B4-BE49-F238E27FC236}">
                <a16:creationId xmlns:a16="http://schemas.microsoft.com/office/drawing/2014/main" id="{7C3BF523-ECAE-5136-8F75-6865831E5D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416FA0FD-5352-3168-9F8C-31B0F1525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C76C9FB5-4FFF-4E03-9372-A03CCB2BD15A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737466-84AF-C7AA-2182-A5855A441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061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7D52A828-61D0-7993-391A-B84A0F0D85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B7FD9E66-2BB0-4854-FABB-033BDDB39504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B698B681-77AE-7B49-75AA-A2C5CB797E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0AD5149-52F1-E3A8-65C1-66C7DF15BC55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44D706-E271-1563-7CDE-725F7E57E7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846E82FA-0C62-0500-AD25-FAFA941746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587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34100EB4-07CE-BD57-B0D6-61CEBD21C9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83235267-777E-940D-714B-CBEAC413361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8EAC7130-C242-99D2-CDCC-FE68F2F245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5378F0-AFDF-9044-14A0-7D236D2E03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anose="020B0604030504040204" pitchFamily="50" charset="-128"/>
              </a:defRPr>
            </a:lvl1pPr>
          </a:lstStyle>
          <a:p>
            <a:fld id="{4DD31465-E21A-4DC1-8183-B12D5234C3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551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E0A5AC-5645-39AE-CBFA-84F16FEBF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1721F719-F48F-E022-A6C7-CFB603F4FE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AE8BEE2C-7790-445B-875E-EE0F355F8A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644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6EA40E5-4173-E4A5-8311-D161A97EAC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E0BEAEE4-ED45-F8AD-F614-2765D3DB2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10CD5700-0549-3B10-26E1-6A028963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ビフォーアフター</a:t>
            </a:r>
          </a:p>
        </p:txBody>
      </p:sp>
      <p:sp>
        <p:nvSpPr>
          <p:cNvPr id="17411" name="正方形/長方形 63">
            <a:extLst>
              <a:ext uri="{FF2B5EF4-FFF2-40B4-BE49-F238E27FC236}">
                <a16:creationId xmlns:a16="http://schemas.microsoft.com/office/drawing/2014/main" id="{6E83031C-5004-2D50-5107-66AA04994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338" y="5373688"/>
            <a:ext cx="7999412" cy="717550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0" tIns="144000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ERP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を導入することで、業務の効率化が実現する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B9545B8-1B3E-6EE8-6B7F-FEF8C3FEA82A}"/>
              </a:ext>
            </a:extLst>
          </p:cNvPr>
          <p:cNvSpPr/>
          <p:nvPr/>
        </p:nvSpPr>
        <p:spPr>
          <a:xfrm>
            <a:off x="5245100" y="1316038"/>
            <a:ext cx="3346450" cy="3627437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1D2088"/>
            </a:solidFill>
            <a:prstDash val="solid"/>
            <a:miter lim="800000"/>
          </a:ln>
          <a:effectLst/>
        </p:spPr>
        <p:txBody>
          <a:bodyPr wrap="none" lIns="0" tIns="972000" rIns="0" bIns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srgbClr val="1D2088"/>
                </a:solidFill>
                <a:latin typeface="メイリオ"/>
                <a:ea typeface="メイリオ"/>
              </a:rPr>
              <a:t>新システムの</a:t>
            </a:r>
            <a:endParaRPr kumimoji="0" lang="en-US" altLang="ja-JP" sz="2400" b="1" kern="0" dirty="0">
              <a:solidFill>
                <a:srgbClr val="1D2088"/>
              </a:solidFill>
              <a:latin typeface="メイリオ"/>
              <a:ea typeface="メイリオ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srgbClr val="1D2088"/>
                </a:solidFill>
                <a:latin typeface="メイリオ"/>
                <a:ea typeface="メイリオ"/>
              </a:rPr>
              <a:t>導入により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srgbClr val="1D2088"/>
                </a:solidFill>
                <a:latin typeface="メイリオ"/>
                <a:ea typeface="メイリオ"/>
              </a:rPr>
              <a:t>リードタイムの短縮・</a:t>
            </a:r>
            <a:endParaRPr kumimoji="0" lang="en-US" altLang="ja-JP" sz="2400" b="1" kern="0" dirty="0">
              <a:solidFill>
                <a:srgbClr val="1D2088"/>
              </a:solidFill>
              <a:latin typeface="メイリオ"/>
              <a:ea typeface="メイリオ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srgbClr val="1D2088"/>
                </a:solidFill>
                <a:latin typeface="メイリオ"/>
                <a:ea typeface="メイリオ"/>
              </a:rPr>
              <a:t>調達コストの削減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F0FB64ED-2BFC-707D-1DA7-6803E46C572A}"/>
              </a:ext>
            </a:extLst>
          </p:cNvPr>
          <p:cNvSpPr/>
          <p:nvPr/>
        </p:nvSpPr>
        <p:spPr>
          <a:xfrm>
            <a:off x="763588" y="1316038"/>
            <a:ext cx="3346450" cy="3627437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381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miter lim="800000"/>
          </a:ln>
          <a:effectLst/>
        </p:spPr>
        <p:txBody>
          <a:bodyPr wrap="none" lIns="0" tIns="972000" rIns="0" bIns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/>
                <a:ea typeface="メイリオ"/>
              </a:rPr>
              <a:t>従来のシステムでは</a:t>
            </a:r>
            <a:endParaRPr kumimoji="0" lang="en-US" altLang="ja-JP" sz="2400" b="1" kern="0" dirty="0">
              <a:solidFill>
                <a:prstClr val="black">
                  <a:lumMod val="75000"/>
                  <a:lumOff val="25000"/>
                </a:prstClr>
              </a:solidFill>
              <a:latin typeface="メイリオ"/>
              <a:ea typeface="メイリオ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/>
                <a:ea typeface="メイリオ"/>
              </a:rPr>
              <a:t>各部門の連携に</a:t>
            </a:r>
            <a:endParaRPr kumimoji="0" lang="en-US" altLang="ja-JP" sz="2400" b="1" kern="0" dirty="0">
              <a:solidFill>
                <a:prstClr val="black">
                  <a:lumMod val="75000"/>
                  <a:lumOff val="25000"/>
                </a:prstClr>
              </a:solidFill>
              <a:latin typeface="メイリオ"/>
              <a:ea typeface="メイリオ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メイリオ"/>
                <a:ea typeface="メイリオ"/>
              </a:rPr>
              <a:t>限界があった</a:t>
            </a:r>
          </a:p>
        </p:txBody>
      </p:sp>
      <p:sp>
        <p:nvSpPr>
          <p:cNvPr id="40" name="右矢印 39">
            <a:extLst>
              <a:ext uri="{FF2B5EF4-FFF2-40B4-BE49-F238E27FC236}">
                <a16:creationId xmlns:a16="http://schemas.microsoft.com/office/drawing/2014/main" id="{1189748B-EF58-459E-9225-66F11A3C8033}"/>
              </a:ext>
            </a:extLst>
          </p:cNvPr>
          <p:cNvSpPr/>
          <p:nvPr/>
        </p:nvSpPr>
        <p:spPr>
          <a:xfrm>
            <a:off x="4365625" y="2727325"/>
            <a:ext cx="623888" cy="703263"/>
          </a:xfrm>
          <a:prstGeom prst="rightArrow">
            <a:avLst/>
          </a:prstGeom>
          <a:solidFill>
            <a:srgbClr val="1D20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1D2088"/>
              </a:solidFill>
              <a:latin typeface="メイリオ"/>
              <a:ea typeface="メイリオ"/>
            </a:endParaRPr>
          </a:p>
        </p:txBody>
      </p:sp>
      <p:sp>
        <p:nvSpPr>
          <p:cNvPr id="17415" name="テキスト ボックス 42">
            <a:extLst>
              <a:ext uri="{FF2B5EF4-FFF2-40B4-BE49-F238E27FC236}">
                <a16:creationId xmlns:a16="http://schemas.microsoft.com/office/drawing/2014/main" id="{ACF73FAB-3B0F-AFE5-FE80-863C3D7A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1747838"/>
            <a:ext cx="26479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200" b="1">
                <a:solidFill>
                  <a:srgbClr val="404040"/>
                </a:solidFill>
                <a:ea typeface="メイリオ" panose="020B0604030504040204" pitchFamily="50" charset="-128"/>
              </a:rPr>
              <a:t>これまでは</a:t>
            </a:r>
            <a:r>
              <a:rPr lang="en-US" altLang="ja-JP" sz="3200" b="1">
                <a:solidFill>
                  <a:srgbClr val="404040"/>
                </a:solidFill>
                <a:ea typeface="メイリオ" panose="020B0604030504040204" pitchFamily="50" charset="-128"/>
              </a:rPr>
              <a:t>…</a:t>
            </a:r>
            <a:endParaRPr lang="ja-JP" altLang="en-US" sz="3200" b="1">
              <a:solidFill>
                <a:srgbClr val="404040"/>
              </a:solidFill>
              <a:ea typeface="メイリオ" panose="020B0604030504040204" pitchFamily="50" charset="-128"/>
            </a:endParaRPr>
          </a:p>
        </p:txBody>
      </p:sp>
      <p:sp>
        <p:nvSpPr>
          <p:cNvPr id="17416" name="テキスト ボックス 45">
            <a:extLst>
              <a:ext uri="{FF2B5EF4-FFF2-40B4-BE49-F238E27FC236}">
                <a16:creationId xmlns:a16="http://schemas.microsoft.com/office/drawing/2014/main" id="{1BEB7966-8A9B-DFE1-46BD-27EEEE2B8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350" y="1747838"/>
            <a:ext cx="26479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200" b="1">
                <a:solidFill>
                  <a:srgbClr val="1D2088"/>
                </a:solidFill>
                <a:ea typeface="メイリオ" panose="020B0604030504040204" pitchFamily="50" charset="-128"/>
              </a:rPr>
              <a:t>これからは！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ＭＳ Ｐゴシック</vt:lpstr>
      <vt:lpstr>Arial</vt:lpstr>
      <vt:lpstr>Calibri</vt:lpstr>
      <vt:lpstr>Times New Roman</vt:lpstr>
      <vt:lpstr>Wingdings</vt:lpstr>
      <vt:lpstr>PowerPoint Design</vt:lpstr>
      <vt:lpstr>ビフォーアフター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2024-04-02T09:15:39Z</dcterms:modified>
</cp:coreProperties>
</file>