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4D0"/>
    <a:srgbClr val="A59ACA"/>
    <a:srgbClr val="9FD9F6"/>
    <a:srgbClr val="A5D4AD"/>
    <a:srgbClr val="FFF9B1"/>
    <a:srgbClr val="F5B090"/>
    <a:srgbClr val="49AAD2"/>
    <a:srgbClr val="5AA572"/>
    <a:srgbClr val="DED46E"/>
    <a:srgbClr val="010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10" d="100"/>
          <a:sy n="110" d="100"/>
        </p:scale>
        <p:origin x="-1416" y="-78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160">
                <a:latin typeface="+mn-ea"/>
                <a:ea typeface="+mn-ea"/>
              </a:defRPr>
            </a:pPr>
            <a:r>
              <a:rPr lang="ja-JP" sz="2160">
                <a:latin typeface="+mn-ea"/>
                <a:ea typeface="+mn-ea"/>
              </a:rPr>
              <a:t>月別売上金額</a:t>
            </a:r>
          </a:p>
        </c:rich>
      </c:tx>
      <c:layout>
        <c:manualLayout>
          <c:xMode val="edge"/>
          <c:yMode val="edge"/>
          <c:x val="0.37561813834226238"/>
          <c:y val="3.802281368821292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734018585184769"/>
          <c:y val="0.20679074674101425"/>
          <c:w val="0.59113395283949233"/>
          <c:h val="0.586421520608846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販売実績!$B$2</c:f>
              <c:strCache>
                <c:ptCount val="1"/>
                <c:pt idx="0">
                  <c:v>1月</c:v>
                </c:pt>
              </c:strCache>
            </c:strRef>
          </c:tx>
          <c:spPr>
            <a:solidFill>
              <a:srgbClr val="F5B090"/>
            </a:solidFill>
            <a:ln w="25400">
              <a:noFill/>
            </a:ln>
          </c:spPr>
          <c:invertIfNegative val="0"/>
          <c:cat>
            <c:strRef>
              <c:f>販売実績!$A$3:$A$8</c:f>
              <c:strCache>
                <c:ptCount val="6"/>
                <c:pt idx="0">
                  <c:v>札幌</c:v>
                </c:pt>
                <c:pt idx="1">
                  <c:v>仙台</c:v>
                </c:pt>
                <c:pt idx="2">
                  <c:v>東京</c:v>
                </c:pt>
                <c:pt idx="3">
                  <c:v>名古屋</c:v>
                </c:pt>
                <c:pt idx="4">
                  <c:v>大阪</c:v>
                </c:pt>
                <c:pt idx="5">
                  <c:v>福岡</c:v>
                </c:pt>
              </c:strCache>
            </c:strRef>
          </c:cat>
          <c:val>
            <c:numRef>
              <c:f>販売実績!$B$3:$B$8</c:f>
              <c:numCache>
                <c:formatCode>"¥"#,##0_);[Red]\("¥"#,##0\)</c:formatCode>
                <c:ptCount val="6"/>
                <c:pt idx="0">
                  <c:v>5200000</c:v>
                </c:pt>
                <c:pt idx="1">
                  <c:v>3520000</c:v>
                </c:pt>
                <c:pt idx="2">
                  <c:v>14510000</c:v>
                </c:pt>
                <c:pt idx="3">
                  <c:v>7350000</c:v>
                </c:pt>
                <c:pt idx="4">
                  <c:v>8500000</c:v>
                </c:pt>
                <c:pt idx="5">
                  <c:v>2450000</c:v>
                </c:pt>
              </c:numCache>
            </c:numRef>
          </c:val>
        </c:ser>
        <c:ser>
          <c:idx val="1"/>
          <c:order val="1"/>
          <c:tx>
            <c:strRef>
              <c:f>販売実績!$C$2</c:f>
              <c:strCache>
                <c:ptCount val="1"/>
                <c:pt idx="0">
                  <c:v>2月</c:v>
                </c:pt>
              </c:strCache>
            </c:strRef>
          </c:tx>
          <c:spPr>
            <a:solidFill>
              <a:srgbClr val="FFF9B1"/>
            </a:solidFill>
            <a:ln w="25400">
              <a:noFill/>
            </a:ln>
          </c:spPr>
          <c:invertIfNegative val="0"/>
          <c:cat>
            <c:strRef>
              <c:f>販売実績!$A$3:$A$8</c:f>
              <c:strCache>
                <c:ptCount val="6"/>
                <c:pt idx="0">
                  <c:v>札幌</c:v>
                </c:pt>
                <c:pt idx="1">
                  <c:v>仙台</c:v>
                </c:pt>
                <c:pt idx="2">
                  <c:v>東京</c:v>
                </c:pt>
                <c:pt idx="3">
                  <c:v>名古屋</c:v>
                </c:pt>
                <c:pt idx="4">
                  <c:v>大阪</c:v>
                </c:pt>
                <c:pt idx="5">
                  <c:v>福岡</c:v>
                </c:pt>
              </c:strCache>
            </c:strRef>
          </c:cat>
          <c:val>
            <c:numRef>
              <c:f>販売実績!$C$3:$C$8</c:f>
              <c:numCache>
                <c:formatCode>"¥"#,##0_);[Red]\("¥"#,##0\)</c:formatCode>
                <c:ptCount val="6"/>
                <c:pt idx="0">
                  <c:v>3800000</c:v>
                </c:pt>
                <c:pt idx="1">
                  <c:v>2900000</c:v>
                </c:pt>
                <c:pt idx="2">
                  <c:v>12850000</c:v>
                </c:pt>
                <c:pt idx="3">
                  <c:v>8250000</c:v>
                </c:pt>
                <c:pt idx="4">
                  <c:v>7860000</c:v>
                </c:pt>
                <c:pt idx="5">
                  <c:v>3230000</c:v>
                </c:pt>
              </c:numCache>
            </c:numRef>
          </c:val>
        </c:ser>
        <c:ser>
          <c:idx val="2"/>
          <c:order val="2"/>
          <c:tx>
            <c:strRef>
              <c:f>販売実績!$D$2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rgbClr val="A5D4AD"/>
            </a:solidFill>
            <a:ln w="25400">
              <a:noFill/>
            </a:ln>
          </c:spPr>
          <c:invertIfNegative val="0"/>
          <c:cat>
            <c:strRef>
              <c:f>販売実績!$A$3:$A$8</c:f>
              <c:strCache>
                <c:ptCount val="6"/>
                <c:pt idx="0">
                  <c:v>札幌</c:v>
                </c:pt>
                <c:pt idx="1">
                  <c:v>仙台</c:v>
                </c:pt>
                <c:pt idx="2">
                  <c:v>東京</c:v>
                </c:pt>
                <c:pt idx="3">
                  <c:v>名古屋</c:v>
                </c:pt>
                <c:pt idx="4">
                  <c:v>大阪</c:v>
                </c:pt>
                <c:pt idx="5">
                  <c:v>福岡</c:v>
                </c:pt>
              </c:strCache>
            </c:strRef>
          </c:cat>
          <c:val>
            <c:numRef>
              <c:f>販売実績!$D$3:$D$8</c:f>
              <c:numCache>
                <c:formatCode>"¥"#,##0_);[Red]\("¥"#,##0\)</c:formatCode>
                <c:ptCount val="6"/>
                <c:pt idx="0">
                  <c:v>7300000</c:v>
                </c:pt>
                <c:pt idx="1">
                  <c:v>3330000</c:v>
                </c:pt>
                <c:pt idx="2">
                  <c:v>23650000</c:v>
                </c:pt>
                <c:pt idx="3">
                  <c:v>8500000</c:v>
                </c:pt>
                <c:pt idx="4">
                  <c:v>8880000</c:v>
                </c:pt>
                <c:pt idx="5">
                  <c:v>3450000</c:v>
                </c:pt>
              </c:numCache>
            </c:numRef>
          </c:val>
        </c:ser>
        <c:ser>
          <c:idx val="3"/>
          <c:order val="3"/>
          <c:tx>
            <c:strRef>
              <c:f>販売実績!$E$2</c:f>
              <c:strCache>
                <c:ptCount val="1"/>
                <c:pt idx="0">
                  <c:v>4月</c:v>
                </c:pt>
              </c:strCache>
            </c:strRef>
          </c:tx>
          <c:spPr>
            <a:solidFill>
              <a:srgbClr val="9FD9F6"/>
            </a:solidFill>
            <a:ln w="25400">
              <a:noFill/>
            </a:ln>
          </c:spPr>
          <c:invertIfNegative val="0"/>
          <c:cat>
            <c:strRef>
              <c:f>販売実績!$A$3:$A$8</c:f>
              <c:strCache>
                <c:ptCount val="6"/>
                <c:pt idx="0">
                  <c:v>札幌</c:v>
                </c:pt>
                <c:pt idx="1">
                  <c:v>仙台</c:v>
                </c:pt>
                <c:pt idx="2">
                  <c:v>東京</c:v>
                </c:pt>
                <c:pt idx="3">
                  <c:v>名古屋</c:v>
                </c:pt>
                <c:pt idx="4">
                  <c:v>大阪</c:v>
                </c:pt>
                <c:pt idx="5">
                  <c:v>福岡</c:v>
                </c:pt>
              </c:strCache>
            </c:strRef>
          </c:cat>
          <c:val>
            <c:numRef>
              <c:f>販売実績!$E$3:$E$8</c:f>
              <c:numCache>
                <c:formatCode>"¥"#,##0_);[Red]\("¥"#,##0\)</c:formatCode>
                <c:ptCount val="6"/>
                <c:pt idx="0">
                  <c:v>5250000</c:v>
                </c:pt>
                <c:pt idx="1">
                  <c:v>4250000</c:v>
                </c:pt>
                <c:pt idx="2">
                  <c:v>18420000</c:v>
                </c:pt>
                <c:pt idx="3">
                  <c:v>7770000</c:v>
                </c:pt>
                <c:pt idx="4">
                  <c:v>7935000</c:v>
                </c:pt>
                <c:pt idx="5">
                  <c:v>5260000</c:v>
                </c:pt>
              </c:numCache>
            </c:numRef>
          </c:val>
        </c:ser>
        <c:ser>
          <c:idx val="4"/>
          <c:order val="4"/>
          <c:tx>
            <c:strRef>
              <c:f>販売実績!$F$2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rgbClr val="A59ACA"/>
            </a:solidFill>
            <a:ln w="25400">
              <a:noFill/>
            </a:ln>
          </c:spPr>
          <c:invertIfNegative val="0"/>
          <c:cat>
            <c:strRef>
              <c:f>販売実績!$A$3:$A$8</c:f>
              <c:strCache>
                <c:ptCount val="6"/>
                <c:pt idx="0">
                  <c:v>札幌</c:v>
                </c:pt>
                <c:pt idx="1">
                  <c:v>仙台</c:v>
                </c:pt>
                <c:pt idx="2">
                  <c:v>東京</c:v>
                </c:pt>
                <c:pt idx="3">
                  <c:v>名古屋</c:v>
                </c:pt>
                <c:pt idx="4">
                  <c:v>大阪</c:v>
                </c:pt>
                <c:pt idx="5">
                  <c:v>福岡</c:v>
                </c:pt>
              </c:strCache>
            </c:strRef>
          </c:cat>
          <c:val>
            <c:numRef>
              <c:f>販売実績!$F$3:$F$8</c:f>
              <c:numCache>
                <c:formatCode>"¥"#,##0_);[Red]\("¥"#,##0\)</c:formatCode>
                <c:ptCount val="6"/>
                <c:pt idx="0">
                  <c:v>5550000</c:v>
                </c:pt>
                <c:pt idx="1">
                  <c:v>3000000</c:v>
                </c:pt>
                <c:pt idx="2">
                  <c:v>13500000</c:v>
                </c:pt>
                <c:pt idx="3">
                  <c:v>6350000</c:v>
                </c:pt>
                <c:pt idx="4">
                  <c:v>6865000</c:v>
                </c:pt>
                <c:pt idx="5">
                  <c:v>5430000</c:v>
                </c:pt>
              </c:numCache>
            </c:numRef>
          </c:val>
        </c:ser>
        <c:ser>
          <c:idx val="5"/>
          <c:order val="5"/>
          <c:tx>
            <c:strRef>
              <c:f>販売実績!$G$2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rgbClr val="F4B4D0"/>
            </a:solidFill>
            <a:ln w="25400">
              <a:noFill/>
            </a:ln>
          </c:spPr>
          <c:invertIfNegative val="0"/>
          <c:cat>
            <c:strRef>
              <c:f>販売実績!$A$3:$A$8</c:f>
              <c:strCache>
                <c:ptCount val="6"/>
                <c:pt idx="0">
                  <c:v>札幌</c:v>
                </c:pt>
                <c:pt idx="1">
                  <c:v>仙台</c:v>
                </c:pt>
                <c:pt idx="2">
                  <c:v>東京</c:v>
                </c:pt>
                <c:pt idx="3">
                  <c:v>名古屋</c:v>
                </c:pt>
                <c:pt idx="4">
                  <c:v>大阪</c:v>
                </c:pt>
                <c:pt idx="5">
                  <c:v>福岡</c:v>
                </c:pt>
              </c:strCache>
            </c:strRef>
          </c:cat>
          <c:val>
            <c:numRef>
              <c:f>販売実績!$G$3:$G$8</c:f>
              <c:numCache>
                <c:formatCode>"¥"#,##0_);[Red]\("¥"#,##0\)</c:formatCode>
                <c:ptCount val="6"/>
                <c:pt idx="0">
                  <c:v>4350000</c:v>
                </c:pt>
                <c:pt idx="1">
                  <c:v>2900000</c:v>
                </c:pt>
                <c:pt idx="2">
                  <c:v>11850000</c:v>
                </c:pt>
                <c:pt idx="3">
                  <c:v>4800000</c:v>
                </c:pt>
                <c:pt idx="4">
                  <c:v>5250000</c:v>
                </c:pt>
                <c:pt idx="5">
                  <c:v>5555000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260480"/>
        <c:axId val="202262016"/>
      </c:barChart>
      <c:lineChart>
        <c:grouping val="standard"/>
        <c:varyColors val="0"/>
        <c:ser>
          <c:idx val="6"/>
          <c:order val="6"/>
          <c:tx>
            <c:v>上期昨年対比</c:v>
          </c:tx>
          <c:spPr>
            <a:ln w="12700">
              <a:solidFill>
                <a:srgbClr val="33CCCC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00808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dLbls>
            <c:dLbl>
              <c:idx val="2"/>
              <c:layout>
                <c:manualLayout>
                  <c:x val="1.2041630146927376E-2"/>
                  <c:y val="-2.99995239971031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861614567624637E-2"/>
                  <c:y val="6.15787334514431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販売実績!$H$13:$H$18</c:f>
              <c:numCache>
                <c:formatCode>0.0%</c:formatCode>
                <c:ptCount val="6"/>
                <c:pt idx="0">
                  <c:v>1.1648148148148147</c:v>
                </c:pt>
                <c:pt idx="1">
                  <c:v>0.94023151429246399</c:v>
                </c:pt>
                <c:pt idx="2">
                  <c:v>1.1099010480707301</c:v>
                </c:pt>
                <c:pt idx="3">
                  <c:v>1.0981493299298022</c:v>
                </c:pt>
                <c:pt idx="4">
                  <c:v>0.86840641957317888</c:v>
                </c:pt>
                <c:pt idx="5">
                  <c:v>1.1589403973509933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263552"/>
        <c:axId val="202265344"/>
      </c:lineChart>
      <c:catAx>
        <c:axId val="2022604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>
                <a:latin typeface="+mn-ea"/>
                <a:ea typeface="+mn-ea"/>
              </a:defRPr>
            </a:pPr>
            <a:endParaRPr lang="ja-JP"/>
          </a:p>
        </c:txPr>
        <c:crossAx val="202262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2262016"/>
        <c:scaling>
          <c:orientation val="minMax"/>
        </c:scaling>
        <c:delete val="0"/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&quot;¥&quot;#,##0_);[Red]\(&quot;¥&quot;#,##0\)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+mn-ea"/>
                <a:ea typeface="+mn-ea"/>
              </a:defRPr>
            </a:pPr>
            <a:endParaRPr lang="ja-JP"/>
          </a:p>
        </c:txPr>
        <c:crossAx val="202260480"/>
        <c:crosses val="autoZero"/>
        <c:crossBetween val="between"/>
      </c:valAx>
      <c:catAx>
        <c:axId val="202263552"/>
        <c:scaling>
          <c:orientation val="minMax"/>
        </c:scaling>
        <c:delete val="1"/>
        <c:axPos val="b"/>
        <c:majorTickMark val="out"/>
        <c:minorTickMark val="none"/>
        <c:tickLblPos val="nextTo"/>
        <c:crossAx val="202265344"/>
        <c:crosses val="autoZero"/>
        <c:auto val="1"/>
        <c:lblAlgn val="ctr"/>
        <c:lblOffset val="100"/>
        <c:noMultiLvlLbl val="0"/>
      </c:catAx>
      <c:valAx>
        <c:axId val="202265344"/>
        <c:scaling>
          <c:orientation val="minMax"/>
        </c:scaling>
        <c:delete val="0"/>
        <c:axPos val="r"/>
        <c:numFmt formatCode="0.0%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>
                <a:latin typeface="+mn-ea"/>
                <a:ea typeface="+mn-ea"/>
              </a:defRPr>
            </a:pPr>
            <a:endParaRPr lang="ja-JP"/>
          </a:p>
        </c:txPr>
        <c:crossAx val="202263552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9.3596209199586278E-2"/>
          <c:y val="0.91358300052746588"/>
          <c:w val="0.75862190614401515"/>
          <c:h val="6.481501017255669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>
              <a:latin typeface="+mn-ea"/>
              <a:ea typeface="+mn-ea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+mn-lt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E444ABE-A850-4C11-ACB2-FEDC57798718}" type="datetimeFigureOut">
              <a:rPr lang="ja-JP" altLang="en-US"/>
              <a:pPr>
                <a:defRPr/>
              </a:pPr>
              <a:t>2017/4/22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3794602-5005-49E6-90C7-54E4D65942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126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7E52B68-32BE-4FA5-B164-65F87D893ED0}" type="datetimeFigureOut">
              <a:rPr lang="ja-JP" altLang="en-US"/>
              <a:pPr>
                <a:defRPr/>
              </a:pPr>
              <a:t>2017/4/22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364A1B1-1118-4EAD-893B-8F33BD8142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3750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438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0BD065C-67DA-4BB6-A33E-895AF9FA333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55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80D821CB-CD0E-4331-ACA9-442CC0C33DF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7130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AADE932-5928-40F6-B860-18D5DBCFD9F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2595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E1A2C89-F07C-4E8F-9FC6-D5DB76C2E5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168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35B9379-F452-496B-9272-FB909F36F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441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16ABC4B-27D8-467D-AFB2-220AC29B9D6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538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4C64CA1A-BA09-4A83-84A3-C66BA35942B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791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 smtClean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 smtClean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 smtClean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94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211AA5A4-F4B6-44E5-9FDB-688FDEFE2E8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170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211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830980E-8ECC-46EB-9D9E-7BC5D99DAA3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313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5C9EB77D-FBFB-4603-9E08-C919AAB262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338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複合グラ</a:t>
            </a:r>
            <a:r>
              <a:rPr lang="ja-JP" altLang="en-US" dirty="0"/>
              <a:t>フ</a:t>
            </a:r>
            <a:r>
              <a:rPr lang="ja-JP" altLang="en-US" dirty="0" smtClean="0"/>
              <a:t>（積層グ</a:t>
            </a:r>
            <a:r>
              <a:rPr lang="ja-JP" altLang="en-US" dirty="0"/>
              <a:t>ラフ＋線グラフ）</a:t>
            </a:r>
            <a:endParaRPr lang="ja-JP" altLang="en-US" dirty="0" smtClean="0"/>
          </a:p>
        </p:txBody>
      </p:sp>
      <p:graphicFrame>
        <p:nvGraphicFramePr>
          <p:cNvPr id="4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4020983"/>
              </p:ext>
            </p:extLst>
          </p:nvPr>
        </p:nvGraphicFramePr>
        <p:xfrm>
          <a:off x="920552" y="1196752"/>
          <a:ext cx="828091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PowerPoint Design</vt:lpstr>
      <vt:lpstr>複合グラフ（積層グラフ＋線グラフ）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2017-04-22T05:20:14Z</dcterms:modified>
</cp:coreProperties>
</file>