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44"/>
    <a:srgbClr val="FFF100"/>
    <a:srgbClr val="E60012"/>
    <a:srgbClr val="69BD83"/>
    <a:srgbClr val="FFF67F"/>
    <a:srgbClr val="EF845C"/>
    <a:srgbClr val="F4B4D0"/>
    <a:srgbClr val="A59ACA"/>
    <a:srgbClr val="9FD9F6"/>
    <a:srgbClr val="A5D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4687" autoAdjust="0"/>
  </p:normalViewPr>
  <p:slideViewPr>
    <p:cSldViewPr>
      <p:cViewPr varScale="1">
        <p:scale>
          <a:sx n="70" d="100"/>
          <a:sy n="70" d="100"/>
        </p:scale>
        <p:origin x="874" y="278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269206848676959"/>
          <c:y val="0.17823268941791456"/>
          <c:w val="0.7296457751379738"/>
          <c:h val="0.6471425814319413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携帯キャンペーン実施店</c:v>
                </c:pt>
              </c:strCache>
            </c:strRef>
          </c:tx>
          <c:spPr>
            <a:ln w="28575">
              <a:noFill/>
            </a:ln>
            <a:effectLst>
              <a:outerShdw blurRad="50800" dist="12700" dir="2700000" algn="ctr" rotWithShape="0">
                <a:prstClr val="black">
                  <a:alpha val="70000"/>
                </a:prstClr>
              </a:outerShdw>
            </a:effectLst>
          </c:spPr>
          <c:marker>
            <c:symbol val="diamond"/>
            <c:size val="12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50800" dist="12700" dir="2700000" algn="ctr" rotWithShape="0">
                  <a:prstClr val="black">
                    <a:alpha val="70000"/>
                  </a:prstClr>
                </a:outerShdw>
              </a:effectLst>
            </c:spPr>
          </c:marker>
          <c:xVal>
            <c:numRef>
              <c:f>Sheet1!$A$2:$A$29</c:f>
              <c:numCache>
                <c:formatCode>General</c:formatCode>
                <c:ptCount val="2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2</c:v>
                </c:pt>
                <c:pt idx="10">
                  <c:v>3</c:v>
                </c:pt>
                <c:pt idx="11">
                  <c:v>4</c:v>
                </c:pt>
                <c:pt idx="12">
                  <c:v>5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10</c:v>
                </c:pt>
                <c:pt idx="18">
                  <c:v>2</c:v>
                </c:pt>
                <c:pt idx="19">
                  <c:v>3</c:v>
                </c:pt>
                <c:pt idx="20">
                  <c:v>4</c:v>
                </c:pt>
                <c:pt idx="21">
                  <c:v>5</c:v>
                </c:pt>
                <c:pt idx="22">
                  <c:v>6</c:v>
                </c:pt>
                <c:pt idx="23">
                  <c:v>7</c:v>
                </c:pt>
                <c:pt idx="24">
                  <c:v>8</c:v>
                </c:pt>
                <c:pt idx="25">
                  <c:v>9</c:v>
                </c:pt>
                <c:pt idx="26">
                  <c:v>10</c:v>
                </c:pt>
                <c:pt idx="27">
                  <c:v>8</c:v>
                </c:pt>
              </c:numCache>
            </c:numRef>
          </c:xVal>
          <c:yVal>
            <c:numRef>
              <c:f>Sheet1!$B$2:$B$29</c:f>
              <c:numCache>
                <c:formatCode>General</c:formatCode>
                <c:ptCount val="28"/>
                <c:pt idx="0">
                  <c:v>9.6999999999999993</c:v>
                </c:pt>
                <c:pt idx="1">
                  <c:v>10.199999999999999</c:v>
                </c:pt>
                <c:pt idx="2">
                  <c:v>11.4</c:v>
                </c:pt>
                <c:pt idx="3">
                  <c:v>12.2</c:v>
                </c:pt>
                <c:pt idx="4">
                  <c:v>13.1</c:v>
                </c:pt>
                <c:pt idx="5">
                  <c:v>14.2</c:v>
                </c:pt>
                <c:pt idx="6">
                  <c:v>14.7</c:v>
                </c:pt>
                <c:pt idx="7">
                  <c:v>16.5</c:v>
                </c:pt>
                <c:pt idx="8">
                  <c:v>16.899999999999999</c:v>
                </c:pt>
                <c:pt idx="9">
                  <c:v>9.4</c:v>
                </c:pt>
                <c:pt idx="10">
                  <c:v>9.8000000000000007</c:v>
                </c:pt>
                <c:pt idx="11">
                  <c:v>12.4</c:v>
                </c:pt>
                <c:pt idx="12">
                  <c:v>13.7</c:v>
                </c:pt>
                <c:pt idx="13">
                  <c:v>13.88</c:v>
                </c:pt>
                <c:pt idx="14">
                  <c:v>14.8</c:v>
                </c:pt>
                <c:pt idx="15">
                  <c:v>15.4</c:v>
                </c:pt>
                <c:pt idx="16">
                  <c:v>15</c:v>
                </c:pt>
                <c:pt idx="17">
                  <c:v>15.3</c:v>
                </c:pt>
                <c:pt idx="18">
                  <c:v>9.6</c:v>
                </c:pt>
                <c:pt idx="19">
                  <c:v>11.1</c:v>
                </c:pt>
                <c:pt idx="20">
                  <c:v>12.7</c:v>
                </c:pt>
                <c:pt idx="21">
                  <c:v>14.1</c:v>
                </c:pt>
                <c:pt idx="22">
                  <c:v>14.2</c:v>
                </c:pt>
                <c:pt idx="23">
                  <c:v>14.4</c:v>
                </c:pt>
                <c:pt idx="24">
                  <c:v>15.9</c:v>
                </c:pt>
                <c:pt idx="25">
                  <c:v>16.8</c:v>
                </c:pt>
                <c:pt idx="26">
                  <c:v>14.7</c:v>
                </c:pt>
                <c:pt idx="27">
                  <c:v>9.6999999999999993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899-41DB-B918-AD20AB74C9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未実施店</c:v>
                </c:pt>
              </c:strCache>
            </c:strRef>
          </c:tx>
          <c:spPr>
            <a:ln w="28575">
              <a:noFill/>
            </a:ln>
            <a:effectLst>
              <a:outerShdw blurRad="25400" dist="12700" dir="2700000" algn="ctr" rotWithShape="0">
                <a:prstClr val="black">
                  <a:alpha val="80000"/>
                </a:prstClr>
              </a:outerShdw>
            </a:effectLst>
          </c:spPr>
          <c:marker>
            <c:symbol val="circle"/>
            <c:size val="8"/>
            <c:spPr>
              <a:solidFill>
                <a:schemeClr val="accent5">
                  <a:lumMod val="50000"/>
                </a:schemeClr>
              </a:solidFill>
              <a:ln>
                <a:solidFill>
                  <a:schemeClr val="bg1"/>
                </a:solidFill>
              </a:ln>
              <a:effectLst>
                <a:outerShdw blurRad="25400" dist="12700" dir="2700000" algn="ctr" rotWithShape="0">
                  <a:prstClr val="black">
                    <a:alpha val="80000"/>
                  </a:prstClr>
                </a:outerShdw>
              </a:effectLst>
            </c:spPr>
          </c:marker>
          <c:xVal>
            <c:numRef>
              <c:f>Sheet1!$A$2:$A$29</c:f>
              <c:numCache>
                <c:formatCode>General</c:formatCode>
                <c:ptCount val="2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2</c:v>
                </c:pt>
                <c:pt idx="10">
                  <c:v>3</c:v>
                </c:pt>
                <c:pt idx="11">
                  <c:v>4</c:v>
                </c:pt>
                <c:pt idx="12">
                  <c:v>5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10</c:v>
                </c:pt>
                <c:pt idx="18">
                  <c:v>2</c:v>
                </c:pt>
                <c:pt idx="19">
                  <c:v>3</c:v>
                </c:pt>
                <c:pt idx="20">
                  <c:v>4</c:v>
                </c:pt>
                <c:pt idx="21">
                  <c:v>5</c:v>
                </c:pt>
                <c:pt idx="22">
                  <c:v>6</c:v>
                </c:pt>
                <c:pt idx="23">
                  <c:v>7</c:v>
                </c:pt>
                <c:pt idx="24">
                  <c:v>8</c:v>
                </c:pt>
                <c:pt idx="25">
                  <c:v>9</c:v>
                </c:pt>
                <c:pt idx="26">
                  <c:v>10</c:v>
                </c:pt>
                <c:pt idx="27">
                  <c:v>8</c:v>
                </c:pt>
              </c:numCache>
            </c:numRef>
          </c:xVal>
          <c:yVal>
            <c:numRef>
              <c:f>Sheet1!$C$2:$C$29</c:f>
              <c:numCache>
                <c:formatCode>General</c:formatCode>
                <c:ptCount val="28"/>
                <c:pt idx="0">
                  <c:v>6.8</c:v>
                </c:pt>
                <c:pt idx="1">
                  <c:v>7.6</c:v>
                </c:pt>
                <c:pt idx="2">
                  <c:v>8.9</c:v>
                </c:pt>
                <c:pt idx="3">
                  <c:v>8.9</c:v>
                </c:pt>
                <c:pt idx="4">
                  <c:v>9.4</c:v>
                </c:pt>
                <c:pt idx="5">
                  <c:v>9.1</c:v>
                </c:pt>
                <c:pt idx="6">
                  <c:v>9.6999999999999993</c:v>
                </c:pt>
                <c:pt idx="7">
                  <c:v>11</c:v>
                </c:pt>
                <c:pt idx="8">
                  <c:v>11.3</c:v>
                </c:pt>
                <c:pt idx="9">
                  <c:v>7.2</c:v>
                </c:pt>
                <c:pt idx="10">
                  <c:v>7.9</c:v>
                </c:pt>
                <c:pt idx="11">
                  <c:v>7.2</c:v>
                </c:pt>
                <c:pt idx="12">
                  <c:v>7.3</c:v>
                </c:pt>
                <c:pt idx="13">
                  <c:v>9.6</c:v>
                </c:pt>
                <c:pt idx="14">
                  <c:v>10.3</c:v>
                </c:pt>
                <c:pt idx="15">
                  <c:v>10.199999999999999</c:v>
                </c:pt>
                <c:pt idx="16">
                  <c:v>10.8</c:v>
                </c:pt>
                <c:pt idx="17">
                  <c:v>11.6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899-41DB-B918-AD20AB74C9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717184"/>
        <c:axId val="172719488"/>
      </c:scatterChart>
      <c:valAx>
        <c:axId val="1727171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r>
                  <a:rPr lang="ja-JP" altLang="en-US" dirty="0">
                    <a:solidFill>
                      <a:schemeClr val="accent1">
                        <a:lumMod val="50000"/>
                      </a:schemeClr>
                    </a:solidFill>
                  </a:rPr>
                  <a:t>実施日数</a:t>
                </a:r>
              </a:p>
            </c:rich>
          </c:tx>
          <c:layout>
            <c:manualLayout>
              <c:xMode val="edge"/>
              <c:yMode val="edge"/>
              <c:x val="0.76947196392756545"/>
              <c:y val="0.92750094181163001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crossAx val="172719488"/>
        <c:crosses val="autoZero"/>
        <c:crossBetween val="midCat"/>
      </c:valAx>
      <c:valAx>
        <c:axId val="172719488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r>
                  <a:rPr lang="ja-JP" altLang="en-US" dirty="0">
                    <a:solidFill>
                      <a:schemeClr val="accent1">
                        <a:lumMod val="50000"/>
                      </a:schemeClr>
                    </a:solidFill>
                  </a:rPr>
                  <a:t>日平均売上げ個数</a:t>
                </a:r>
              </a:p>
            </c:rich>
          </c:tx>
          <c:layout>
            <c:manualLayout>
              <c:xMode val="edge"/>
              <c:yMode val="edge"/>
              <c:x val="3.9314394842266301E-2"/>
              <c:y val="0.13612359602643984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crossAx val="172717184"/>
        <c:crosses val="autoZero"/>
        <c:crossBetween val="midCat"/>
      </c:valAx>
    </c:plotArea>
    <c:legend>
      <c:legendPos val="tr"/>
      <c:overlay val="0"/>
      <c:txPr>
        <a:bodyPr/>
        <a:lstStyle/>
        <a:p>
          <a:pPr>
            <a:defRPr sz="1400" b="1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E444ABE-A850-4C11-ACB2-FEDC57798718}" type="datetimeFigureOut">
              <a:rPr lang="ja-JP" altLang="en-US"/>
              <a:pPr>
                <a:defRPr/>
              </a:pPr>
              <a:t>2025/4/11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3794602-5005-49E6-90C7-54E4D65942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126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7E52B68-32BE-4FA5-B164-65F87D893ED0}" type="datetimeFigureOut">
              <a:rPr lang="ja-JP" altLang="en-US"/>
              <a:pPr>
                <a:defRPr/>
              </a:pPr>
              <a:t>2025/4/11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364A1B1-1118-4EAD-893B-8F33BD8142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3750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 Banner"/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AC Banner"/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6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フッター プレースホルダー 3"/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94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散布図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FBDE4A-C2EF-70C1-E0C0-4E984A6FF5C1}"/>
              </a:ext>
            </a:extLst>
          </p:cNvPr>
          <p:cNvSpPr txBox="1"/>
          <p:nvPr/>
        </p:nvSpPr>
        <p:spPr>
          <a:xfrm>
            <a:off x="0" y="656692"/>
            <a:ext cx="841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ea typeface="メイリオ" panose="020B0604030504040204" pitchFamily="50" charset="-128"/>
              </a:rPr>
              <a:t>コンビニ</a:t>
            </a:r>
            <a:r>
              <a:rPr lang="en-US" altLang="ja-JP" dirty="0">
                <a:ea typeface="メイリオ" panose="020B0604030504040204" pitchFamily="50" charset="-128"/>
              </a:rPr>
              <a:t>X</a:t>
            </a:r>
            <a:r>
              <a:rPr lang="ja-JP" altLang="en-US" dirty="0">
                <a:ea typeface="メイリオ" panose="020B0604030504040204" pitchFamily="50" charset="-128"/>
              </a:rPr>
              <a:t>社では、店頭でアピールすると刺激タイプ飲料の売上げが伸びている</a:t>
            </a:r>
            <a:endParaRPr kumimoji="1"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" name="フッター プレースホルダ 10">
            <a:extLst>
              <a:ext uri="{FF2B5EF4-FFF2-40B4-BE49-F238E27FC236}">
                <a16:creationId xmlns:a16="http://schemas.microsoft.com/office/drawing/2014/main" id="{6B681659-6A06-1BCA-18AE-ED0ABE98421A}"/>
              </a:ext>
            </a:extLst>
          </p:cNvPr>
          <p:cNvSpPr txBox="1">
            <a:spLocks/>
          </p:cNvSpPr>
          <p:nvPr/>
        </p:nvSpPr>
        <p:spPr>
          <a:xfrm>
            <a:off x="452500" y="6093296"/>
            <a:ext cx="7956000" cy="36576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メイリオ" pitchFamily="50" charset="-128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メイリオ" pitchFamily="50" charset="-128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メイリオ" pitchFamily="50" charset="-128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メイリオ" pitchFamily="50" charset="-128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メイリオ" pitchFamily="50" charset="-128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メイリオ" pitchFamily="50" charset="-128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メイリオ" pitchFamily="50" charset="-128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メイリオ" pitchFamily="50" charset="-128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メイリオ" pitchFamily="50" charset="-128"/>
                <a:ea typeface="ＭＳ Ｐゴシック" charset="-128"/>
                <a:cs typeface="+mn-cs"/>
              </a:defRPr>
            </a:lvl9pPr>
          </a:lstStyle>
          <a:p>
            <a:pPr marL="444500" indent="-444500">
              <a:tabLst>
                <a:tab pos="363538" algn="r"/>
              </a:tabLst>
            </a:pPr>
            <a:r>
              <a:rPr lang="en-US" altLang="ja-JP" sz="1000" dirty="0">
                <a:ea typeface="メイリオ" panose="020B0604030504040204" pitchFamily="50" charset="-128"/>
              </a:rPr>
              <a:t>	*1:	</a:t>
            </a:r>
            <a:r>
              <a:rPr lang="ja-JP" altLang="en-US" sz="1000" dirty="0">
                <a:ea typeface="メイリオ" panose="020B0604030504040204" pitchFamily="50" charset="-128"/>
              </a:rPr>
              <a:t>コンビニ</a:t>
            </a:r>
            <a:r>
              <a:rPr lang="en-US" altLang="ja-JP" sz="1000" dirty="0">
                <a:ea typeface="メイリオ" panose="020B0604030504040204" pitchFamily="50" charset="-128"/>
              </a:rPr>
              <a:t>X</a:t>
            </a:r>
            <a:r>
              <a:rPr lang="ja-JP" altLang="en-US" sz="1000" dirty="0">
                <a:ea typeface="メイリオ" panose="020B0604030504040204" pitchFamily="50" charset="-128"/>
              </a:rPr>
              <a:t>社 テスト</a:t>
            </a:r>
            <a:r>
              <a:rPr lang="en-US" altLang="ja-JP" sz="1000" dirty="0">
                <a:ea typeface="メイリオ" panose="020B0604030504040204" pitchFamily="50" charset="-128"/>
              </a:rPr>
              <a:t>200</a:t>
            </a:r>
            <a:r>
              <a:rPr lang="ja-JP" altLang="en-US" sz="1000" dirty="0">
                <a:ea typeface="メイリオ" panose="020B0604030504040204" pitchFamily="50" charset="-128"/>
              </a:rPr>
              <a:t>舗、</a:t>
            </a:r>
            <a:r>
              <a:rPr lang="en-US" altLang="ja-JP" sz="1000" dirty="0">
                <a:ea typeface="メイリオ" panose="020B0604030504040204" pitchFamily="50" charset="-128"/>
              </a:rPr>
              <a:t>2025</a:t>
            </a:r>
            <a:r>
              <a:rPr lang="ja-JP" altLang="en-US" sz="1000" dirty="0">
                <a:ea typeface="メイリオ" panose="020B0604030504040204" pitchFamily="50" charset="-128"/>
              </a:rPr>
              <a:t>年</a:t>
            </a:r>
            <a:r>
              <a:rPr lang="en-US" altLang="ja-JP" sz="1000" dirty="0">
                <a:ea typeface="メイリオ" panose="020B0604030504040204" pitchFamily="50" charset="-128"/>
              </a:rPr>
              <a:t>9</a:t>
            </a:r>
            <a:r>
              <a:rPr lang="ja-JP" altLang="en-US" sz="1000" dirty="0">
                <a:ea typeface="メイリオ" panose="020B0604030504040204" pitchFamily="50" charset="-128"/>
              </a:rPr>
              <a:t>月の結果</a:t>
            </a:r>
          </a:p>
          <a:p>
            <a:pPr marL="444500" indent="-444500">
              <a:tabLst>
                <a:tab pos="363538" algn="r"/>
              </a:tabLst>
            </a:pPr>
            <a:r>
              <a:rPr lang="ja-JP" altLang="en-US" sz="1000" dirty="0">
                <a:ea typeface="メイリオ" panose="020B0604030504040204" pitchFamily="50" charset="-128"/>
              </a:rPr>
              <a:t>	出典</a:t>
            </a:r>
            <a:r>
              <a:rPr lang="en-US" altLang="ja-JP" sz="1000" dirty="0">
                <a:ea typeface="メイリオ" panose="020B0604030504040204" pitchFamily="50" charset="-128"/>
              </a:rPr>
              <a:t>:	</a:t>
            </a:r>
            <a:r>
              <a:rPr lang="ja-JP" altLang="en-US" sz="1000" dirty="0">
                <a:ea typeface="メイリオ" panose="020B0604030504040204" pitchFamily="50" charset="-128"/>
              </a:rPr>
              <a:t>コンビニ</a:t>
            </a:r>
            <a:r>
              <a:rPr lang="en-US" altLang="ja-JP" sz="1000" dirty="0">
                <a:ea typeface="メイリオ" panose="020B0604030504040204" pitchFamily="50" charset="-128"/>
              </a:rPr>
              <a:t>X</a:t>
            </a:r>
            <a:r>
              <a:rPr lang="ja-JP" altLang="en-US" sz="1000" dirty="0">
                <a:ea typeface="メイリオ" panose="020B0604030504040204" pitchFamily="50" charset="-128"/>
              </a:rPr>
              <a:t>社 テスト</a:t>
            </a:r>
            <a:r>
              <a:rPr lang="en-US" altLang="ja-JP" sz="1000" dirty="0">
                <a:ea typeface="メイリオ" panose="020B0604030504040204" pitchFamily="50" charset="-128"/>
              </a:rPr>
              <a:t>200</a:t>
            </a:r>
            <a:r>
              <a:rPr lang="ja-JP" altLang="en-US" sz="1000" dirty="0">
                <a:ea typeface="メイリオ" panose="020B0604030504040204" pitchFamily="50" charset="-128"/>
              </a:rPr>
              <a:t>店舗、</a:t>
            </a:r>
            <a:r>
              <a:rPr lang="en-US" altLang="ja-JP" sz="1000" dirty="0">
                <a:ea typeface="メイリオ" panose="020B0604030504040204" pitchFamily="50" charset="-128"/>
              </a:rPr>
              <a:t>2025</a:t>
            </a:r>
            <a:r>
              <a:rPr lang="ja-JP" altLang="en-US" sz="1000" dirty="0">
                <a:ea typeface="メイリオ" panose="020B0604030504040204" pitchFamily="50" charset="-128"/>
              </a:rPr>
              <a:t>年</a:t>
            </a:r>
            <a:r>
              <a:rPr lang="en-US" altLang="ja-JP" sz="1000" dirty="0">
                <a:ea typeface="メイリオ" panose="020B0604030504040204" pitchFamily="50" charset="-128"/>
              </a:rPr>
              <a:t>9</a:t>
            </a:r>
            <a:r>
              <a:rPr lang="ja-JP" altLang="en-US" sz="1000" dirty="0">
                <a:ea typeface="メイリオ" panose="020B0604030504040204" pitchFamily="50" charset="-128"/>
              </a:rPr>
              <a:t>月</a:t>
            </a:r>
            <a:r>
              <a:rPr lang="en-US" altLang="ja-JP" sz="1000" dirty="0">
                <a:ea typeface="メイリオ" panose="020B0604030504040204" pitchFamily="50" charset="-128"/>
              </a:rPr>
              <a:t>POS</a:t>
            </a:r>
            <a:r>
              <a:rPr lang="ja-JP" altLang="en-US" sz="1000" dirty="0">
                <a:ea typeface="メイリオ" panose="020B0604030504040204" pitchFamily="50" charset="-128"/>
              </a:rPr>
              <a:t>データ</a:t>
            </a:r>
          </a:p>
        </p:txBody>
      </p:sp>
      <p:graphicFrame>
        <p:nvGraphicFramePr>
          <p:cNvPr id="7" name="コンテンツ プレースホルダ 13">
            <a:extLst>
              <a:ext uri="{FF2B5EF4-FFF2-40B4-BE49-F238E27FC236}">
                <a16:creationId xmlns:a16="http://schemas.microsoft.com/office/drawing/2014/main" id="{B49693E1-AF13-911C-F2EB-0E872D8039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2778207"/>
              </p:ext>
            </p:extLst>
          </p:nvPr>
        </p:nvGraphicFramePr>
        <p:xfrm>
          <a:off x="488461" y="1347124"/>
          <a:ext cx="8352971" cy="4746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95948A-8647-DE73-C3A0-D6A68A0BF600}"/>
              </a:ext>
            </a:extLst>
          </p:cNvPr>
          <p:cNvSpPr txBox="1"/>
          <p:nvPr/>
        </p:nvSpPr>
        <p:spPr>
          <a:xfrm>
            <a:off x="632520" y="1475492"/>
            <a:ext cx="4868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ea typeface="メイリオ" panose="020B0604030504040204" pitchFamily="50" charset="-128"/>
              </a:rPr>
              <a:t>刺激タイプ飲料のキャンペーンと平均売上げ個数</a:t>
            </a:r>
            <a:r>
              <a:rPr kumimoji="1" lang="en-US" altLang="ja-JP" sz="1600" baseline="30000" dirty="0">
                <a:ea typeface="メイリオ" panose="020B0604030504040204" pitchFamily="50" charset="-128"/>
              </a:rPr>
              <a:t>*1</a:t>
            </a:r>
            <a:endParaRPr kumimoji="1" lang="ja-JP" altLang="en-US" sz="1600" baseline="30000" dirty="0"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72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Times New Roman</vt:lpstr>
      <vt:lpstr>PowerPoint Design</vt:lpstr>
      <vt:lpstr>散布図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>中村 元治</cp:lastModifiedBy>
  <cp:revision>8</cp:revision>
  <dcterms:created xsi:type="dcterms:W3CDTF">2016-05-25T06:39:55Z</dcterms:created>
  <dcterms:modified xsi:type="dcterms:W3CDTF">2025-04-10T21:03:55Z</dcterms:modified>
</cp:coreProperties>
</file>