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orient="horz" pos="3135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orient="horz" pos="391">
          <p15:clr>
            <a:srgbClr val="A4A3A4"/>
          </p15:clr>
        </p15:guide>
        <p15:guide id="6" pos="512">
          <p15:clr>
            <a:srgbClr val="A4A3A4"/>
          </p15:clr>
        </p15:guide>
        <p15:guide id="7" pos="5728">
          <p15:clr>
            <a:srgbClr val="A4A3A4"/>
          </p15:clr>
        </p15:guide>
        <p15:guide id="8" pos="3120">
          <p15:clr>
            <a:srgbClr val="A4A3A4"/>
          </p15:clr>
        </p15:guide>
        <p15:guide id="9" pos="2145">
          <p15:clr>
            <a:srgbClr val="A4A3A4"/>
          </p15:clr>
        </p15:guide>
        <p15:guide id="10" pos="40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FFFFFF"/>
    <a:srgbClr val="4D4D4D"/>
    <a:srgbClr val="777777"/>
    <a:srgbClr val="787878"/>
    <a:srgbClr val="797979"/>
    <a:srgbClr val="7A7A7A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3" d="100"/>
          <a:sy n="93" d="100"/>
        </p:scale>
        <p:origin x="1830" y="30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512"/>
        <p:guide pos="5728"/>
        <p:guide pos="3120"/>
        <p:guide pos="2145"/>
        <p:guide pos="40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割合（％）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A2E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D8F-4CB6-B93F-1FE44D55350F}"/>
              </c:ext>
            </c:extLst>
          </c:dPt>
          <c:dPt>
            <c:idx val="1"/>
            <c:bubble3D val="0"/>
            <c:spPr>
              <a:solidFill>
                <a:srgbClr val="60CAF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D8F-4CB6-B93F-1FE44D5535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D8F-4CB6-B93F-1FE44D55350F}"/>
              </c:ext>
            </c:extLst>
          </c:dPt>
          <c:dPt>
            <c:idx val="3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D8F-4CB6-B93F-1FE44D55350F}"/>
              </c:ext>
            </c:extLst>
          </c:dPt>
          <c:dPt>
            <c:idx val="4"/>
            <c:bubble3D val="0"/>
            <c:spPr>
              <a:solidFill>
                <a:schemeClr val="accent3">
                  <a:tint val="54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D8F-4CB6-B93F-1FE44D55350F}"/>
              </c:ext>
            </c:extLst>
          </c:dPt>
          <c:cat>
            <c:strRef>
              <c:f>Sheet1!$A$2:$A$6</c:f>
              <c:strCache>
                <c:ptCount val="5"/>
                <c:pt idx="0">
                  <c:v>とても満足</c:v>
                </c:pt>
                <c:pt idx="1">
                  <c:v>やや満足</c:v>
                </c:pt>
                <c:pt idx="2">
                  <c:v>どちらでもない</c:v>
                </c:pt>
                <c:pt idx="3">
                  <c:v>やや不満</c:v>
                </c:pt>
                <c:pt idx="4">
                  <c:v>とても不満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24</c:v>
                </c:pt>
                <c:pt idx="2">
                  <c:v>16</c:v>
                </c:pt>
                <c:pt idx="3">
                  <c:v>7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D8F-4CB6-B93F-1FE44D5535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643E670-5972-4910-9EA8-05DD434832BF}" type="datetimeFigureOut">
              <a:rPr lang="ja-JP" altLang="en-US"/>
              <a:pPr>
                <a:defRPr/>
              </a:pPr>
              <a:t>2025/10/21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A6640CF-EE93-471B-A311-ECF479EE2C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3148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88F5283-5709-4251-90AF-C9BECECCFF0F}" type="datetimeFigureOut">
              <a:rPr lang="ja-JP" altLang="en-US"/>
              <a:pPr>
                <a:defRPr/>
              </a:pPr>
              <a:t>2025/10/21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42F2858-E3EB-4CC7-A5E1-E80DC2E286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2826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2F2858-E3EB-4CC7-A5E1-E80DC2E286DB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1085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812800" y="1880828"/>
            <a:ext cx="8280400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560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B86F59D-6CF8-4A4A-BC63-575098FD4FD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814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0A98299-9695-45FA-A11E-E6FC6116453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634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842EACF-6A77-4382-BB4F-AD6771C0CEB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3278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FEB7DC1-02FB-4FED-95D6-741227F5E93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329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0"/>
            <a:ext cx="18923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9E8327E-E313-4819-BE8E-34736C98851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572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9906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3032956"/>
            <a:ext cx="936104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C4644BA-8E65-4D64-82A3-6854A456F5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998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9906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3032956"/>
            <a:ext cx="936104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C32CA9B-D015-4342-A975-10424F02B39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307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9906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0"/>
            <a:ext cx="9906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9906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639763"/>
            <a:ext cx="9906000" cy="36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489700"/>
            <a:ext cx="9906000" cy="36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4521200" y="6556375"/>
            <a:ext cx="5256213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b="0" dirty="0">
                <a:solidFill>
                  <a:schemeClr val="bg1"/>
                </a:solidFill>
              </a:rPr>
              <a:t>All Rights Reserved.</a:t>
            </a: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0581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E44D6F5B-A8C5-421B-A380-9CCB9EFB476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038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175" y="0"/>
            <a:ext cx="9902825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58356" y="3369468"/>
            <a:ext cx="6865938" cy="152401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588" y="6729413"/>
            <a:ext cx="9902826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6396831" y="3364707"/>
            <a:ext cx="6865937" cy="15240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50813" y="147638"/>
            <a:ext cx="9602787" cy="6581775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692696"/>
            <a:ext cx="936104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74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0"/>
            <a:ext cx="9906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812800" y="620713"/>
            <a:ext cx="8280400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908720"/>
            <a:ext cx="8280400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A773FD42-ABD2-4A79-9F1A-13D93818A10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695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7437438" y="6592888"/>
            <a:ext cx="23114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3CDF60F4-9385-4EC1-A807-46A6874C655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979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273050" y="152400"/>
            <a:ext cx="9359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92075" y="6575425"/>
            <a:ext cx="633413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円グラフ</a:t>
            </a:r>
          </a:p>
        </p:txBody>
      </p:sp>
      <p:sp>
        <p:nvSpPr>
          <p:cNvPr id="25" name="パイ 3">
            <a:extLst>
              <a:ext uri="{FF2B5EF4-FFF2-40B4-BE49-F238E27FC236}">
                <a16:creationId xmlns:a16="http://schemas.microsoft.com/office/drawing/2014/main" id="{282B8C2A-160A-F921-1E09-DBB69D4FA2D1}"/>
              </a:ext>
            </a:extLst>
          </p:cNvPr>
          <p:cNvSpPr>
            <a:spLocks noChangeAspect="1"/>
          </p:cNvSpPr>
          <p:nvPr/>
        </p:nvSpPr>
        <p:spPr>
          <a:xfrm>
            <a:off x="103959" y="802001"/>
            <a:ext cx="5671680" cy="5671680"/>
          </a:xfrm>
          <a:prstGeom prst="pie">
            <a:avLst>
              <a:gd name="adj1" fmla="val 16207850"/>
              <a:gd name="adj2" fmla="val 10599335"/>
            </a:avLst>
          </a:prstGeom>
          <a:pattFill prst="wdUpDiag">
            <a:fgClr>
              <a:srgbClr val="5B9BD5">
                <a:lumMod val="60000"/>
                <a:lumOff val="40000"/>
              </a:srgbClr>
            </a:fgClr>
            <a:bgClr>
              <a:sysClr val="window" lastClr="FFFFFF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C46DF4A-1931-4C70-86C6-1FC07BDED290}"/>
              </a:ext>
            </a:extLst>
          </p:cNvPr>
          <p:cNvSpPr txBox="1"/>
          <p:nvPr/>
        </p:nvSpPr>
        <p:spPr>
          <a:xfrm>
            <a:off x="5143536" y="2149066"/>
            <a:ext cx="4680164" cy="87780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>
            <a:defPPr>
              <a:defRPr lang="ja-JP"/>
            </a:defPPr>
            <a:lvl1pPr defTabSz="685783" eaLnBrk="0" fontAlgn="base" hangingPunct="0">
              <a:spcBef>
                <a:spcPct val="0"/>
              </a:spcBef>
              <a:spcAft>
                <a:spcPts val="600"/>
              </a:spcAft>
              <a:buFont typeface="Arial"/>
              <a:buNone/>
              <a:defRPr sz="2000" b="1">
                <a:solidFill>
                  <a:srgbClr val="32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</a:defRPr>
            </a:lvl1pPr>
          </a:lstStyle>
          <a:p>
            <a:pPr algn="ctr">
              <a:lnSpc>
                <a:spcPct val="125000"/>
              </a:lnSpc>
            </a:pPr>
            <a:r>
              <a:rPr lang="ja-JP" altLang="en-US" sz="4400">
                <a:latin typeface="Segoe UI" panose="020B0502040204020203" pitchFamily="34" charset="0"/>
              </a:rPr>
              <a:t>顧客満足度</a:t>
            </a:r>
            <a:endParaRPr lang="ja-JP" altLang="en-US" sz="2400">
              <a:latin typeface="Segoe UI" panose="020B0502040204020203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B249593-0A30-DC21-60B3-856359D109BF}"/>
              </a:ext>
            </a:extLst>
          </p:cNvPr>
          <p:cNvSpPr txBox="1"/>
          <p:nvPr/>
        </p:nvSpPr>
        <p:spPr>
          <a:xfrm>
            <a:off x="6602352" y="2493878"/>
            <a:ext cx="3363459" cy="2486065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>
            <a:defPPr>
              <a:defRPr lang="ja-JP"/>
            </a:defPPr>
            <a:lvl1pPr defTabSz="685783" eaLnBrk="0" fontAlgn="base" hangingPunct="0">
              <a:spcBef>
                <a:spcPct val="0"/>
              </a:spcBef>
              <a:spcAft>
                <a:spcPts val="600"/>
              </a:spcAft>
              <a:buFont typeface="Arial"/>
              <a:buNone/>
              <a:defRPr sz="2000" b="1">
                <a:solidFill>
                  <a:srgbClr val="32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</a:defRPr>
            </a:lvl1pPr>
          </a:lstStyle>
          <a:p>
            <a:pPr>
              <a:lnSpc>
                <a:spcPct val="125000"/>
              </a:lnSpc>
            </a:pPr>
            <a:r>
              <a:rPr lang="en-US" altLang="ja-JP" sz="13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lang="ja-JP" altLang="en-US" sz="4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％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67978D8-145C-8187-347B-CC0F540524BF}"/>
              </a:ext>
            </a:extLst>
          </p:cNvPr>
          <p:cNvSpPr txBox="1"/>
          <p:nvPr/>
        </p:nvSpPr>
        <p:spPr>
          <a:xfrm>
            <a:off x="5207732" y="3895859"/>
            <a:ext cx="1791303" cy="6635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>
            <a:defPPr>
              <a:defRPr lang="ja-JP"/>
            </a:defPPr>
            <a:lvl1pPr defTabSz="685783" eaLnBrk="0" fontAlgn="base" hangingPunct="0">
              <a:spcBef>
                <a:spcPct val="0"/>
              </a:spcBef>
              <a:spcAft>
                <a:spcPts val="600"/>
              </a:spcAft>
              <a:buFont typeface="Arial"/>
              <a:buNone/>
              <a:defRPr sz="2000" b="1">
                <a:solidFill>
                  <a:srgbClr val="32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</a:defRPr>
            </a:lvl1pPr>
          </a:lstStyle>
          <a:p>
            <a:pPr algn="ctr">
              <a:lnSpc>
                <a:spcPct val="125000"/>
              </a:lnSpc>
            </a:pPr>
            <a:r>
              <a:rPr lang="ja-JP" altLang="en-US" sz="320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</a:rPr>
              <a:t>合計</a:t>
            </a:r>
            <a:endParaRPr lang="ja-JP" altLang="en-US" sz="160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5BB4E64-9448-8687-59B1-83AB4092CD0C}"/>
              </a:ext>
            </a:extLst>
          </p:cNvPr>
          <p:cNvSpPr txBox="1"/>
          <p:nvPr/>
        </p:nvSpPr>
        <p:spPr>
          <a:xfrm>
            <a:off x="5462954" y="4785914"/>
            <a:ext cx="4680164" cy="41363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>
            <a:defPPr>
              <a:defRPr lang="ja-JP"/>
            </a:defPPr>
            <a:lvl1pPr defTabSz="685783" eaLnBrk="0" fontAlgn="base" hangingPunct="0">
              <a:spcBef>
                <a:spcPct val="0"/>
              </a:spcBef>
              <a:spcAft>
                <a:spcPts val="600"/>
              </a:spcAft>
              <a:buFont typeface="Arial"/>
              <a:buNone/>
              <a:defRPr sz="2000" b="1">
                <a:solidFill>
                  <a:srgbClr val="323333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</a:defRPr>
            </a:lvl1pPr>
          </a:lstStyle>
          <a:p>
            <a:pPr algn="ctr">
              <a:lnSpc>
                <a:spcPct val="125000"/>
              </a:lnSpc>
            </a:pPr>
            <a:r>
              <a:rPr lang="ja-JP" altLang="en-US" sz="1800" dirty="0">
                <a:latin typeface="Segoe UI" panose="020B0502040204020203" pitchFamily="34" charset="0"/>
              </a:rPr>
              <a:t>お客さま満足度アンケート調査（</a:t>
            </a:r>
            <a:r>
              <a:rPr lang="en-US" altLang="ja-JP" sz="1800" dirty="0">
                <a:latin typeface="Segoe UI" panose="020B0502040204020203" pitchFamily="34" charset="0"/>
              </a:rPr>
              <a:t>2025</a:t>
            </a:r>
            <a:r>
              <a:rPr lang="ja-JP" altLang="en-US" sz="1800" dirty="0">
                <a:latin typeface="Segoe UI" panose="020B0502040204020203" pitchFamily="34" charset="0"/>
              </a:rPr>
              <a:t>年）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7C4FA5A7-1EB9-9C50-0E40-30B4993CC362}"/>
              </a:ext>
            </a:extLst>
          </p:cNvPr>
          <p:cNvGrpSpPr/>
          <p:nvPr/>
        </p:nvGrpSpPr>
        <p:grpSpPr>
          <a:xfrm>
            <a:off x="8944281" y="2233707"/>
            <a:ext cx="633650" cy="698534"/>
            <a:chOff x="10400581" y="1810516"/>
            <a:chExt cx="814736" cy="898163"/>
          </a:xfrm>
        </p:grpSpPr>
        <p:pic>
          <p:nvPicPr>
            <p:cNvPr id="31" name="グラフィックス 30" descr="親指を立てるしぐさ 単色塗りつぶし">
              <a:extLst>
                <a:ext uri="{FF2B5EF4-FFF2-40B4-BE49-F238E27FC236}">
                  <a16:creationId xmlns:a16="http://schemas.microsoft.com/office/drawing/2014/main" id="{A1404932-71F2-B004-58C7-47E888BF08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400581" y="2107659"/>
              <a:ext cx="601020" cy="601020"/>
            </a:xfrm>
            <a:prstGeom prst="rect">
              <a:avLst/>
            </a:prstGeom>
          </p:spPr>
        </p:pic>
        <p:pic>
          <p:nvPicPr>
            <p:cNvPr id="15360" name="グラフィックス 15359" descr="星 単色塗りつぶし">
              <a:extLst>
                <a:ext uri="{FF2B5EF4-FFF2-40B4-BE49-F238E27FC236}">
                  <a16:creationId xmlns:a16="http://schemas.microsoft.com/office/drawing/2014/main" id="{52BF9098-7B1B-75F7-ACAE-0CAE819FED7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689841" y="1810516"/>
              <a:ext cx="525476" cy="525476"/>
            </a:xfrm>
            <a:prstGeom prst="rect">
              <a:avLst/>
            </a:prstGeom>
          </p:spPr>
        </p:pic>
      </p:grpSp>
      <p:sp>
        <p:nvSpPr>
          <p:cNvPr id="15361" name="テキスト ボックス 15360">
            <a:extLst>
              <a:ext uri="{FF2B5EF4-FFF2-40B4-BE49-F238E27FC236}">
                <a16:creationId xmlns:a16="http://schemas.microsoft.com/office/drawing/2014/main" id="{8D9E9E5C-EFE3-C7B6-8B5B-B9B8CF22E987}"/>
              </a:ext>
            </a:extLst>
          </p:cNvPr>
          <p:cNvSpPr txBox="1"/>
          <p:nvPr/>
        </p:nvSpPr>
        <p:spPr>
          <a:xfrm>
            <a:off x="3679007" y="3049631"/>
            <a:ext cx="1607595" cy="494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400" b="1" dirty="0">
                <a:solidFill>
                  <a:prstClr val="white"/>
                </a:solidFill>
                <a:latin typeface="Segoe UI" panose="020B0502040204020203" pitchFamily="34" charset="0"/>
                <a:ea typeface="Noto Sans JP Medium" panose="020B0500000000000000" pitchFamily="34" charset="-128"/>
                <a:cs typeface="Segoe UI" panose="020B0502040204020203" pitchFamily="34" charset="0"/>
              </a:rPr>
              <a:t>32</a:t>
            </a:r>
            <a:r>
              <a:rPr lang="en-US" altLang="ja-JP" sz="1600" b="1" dirty="0">
                <a:solidFill>
                  <a:prstClr val="white"/>
                </a:solidFill>
                <a:latin typeface="Segoe UI" panose="020B0502040204020203" pitchFamily="34" charset="0"/>
                <a:ea typeface="Noto Sans JP Medium" panose="020B0500000000000000" pitchFamily="34" charset="-128"/>
                <a:cs typeface="Segoe UI" panose="020B0502040204020203" pitchFamily="34" charset="0"/>
              </a:rPr>
              <a:t>%</a:t>
            </a:r>
            <a:endParaRPr lang="en-US" altLang="ja-JP" sz="2400" b="1" dirty="0">
              <a:solidFill>
                <a:prstClr val="white"/>
              </a:solidFill>
              <a:latin typeface="Segoe UI" panose="020B0502040204020203" pitchFamily="34" charset="0"/>
              <a:ea typeface="Noto Sans JP Medium" panose="020B05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5363" name="テキスト ボックス 15362">
            <a:extLst>
              <a:ext uri="{FF2B5EF4-FFF2-40B4-BE49-F238E27FC236}">
                <a16:creationId xmlns:a16="http://schemas.microsoft.com/office/drawing/2014/main" id="{975BF6B5-EAFC-6373-08C6-19E4168879E7}"/>
              </a:ext>
            </a:extLst>
          </p:cNvPr>
          <p:cNvSpPr txBox="1"/>
          <p:nvPr/>
        </p:nvSpPr>
        <p:spPr>
          <a:xfrm>
            <a:off x="3256553" y="2679032"/>
            <a:ext cx="1107996" cy="9079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sz="2400" b="1">
                <a:solidFill>
                  <a:prstClr val="white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とても</a:t>
            </a:r>
            <a:endParaRPr lang="en-US" altLang="ja-JP" sz="2400" b="1" dirty="0">
              <a:solidFill>
                <a:prstClr val="white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sz="2400" b="1">
                <a:solidFill>
                  <a:prstClr val="white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満足</a:t>
            </a:r>
            <a:endParaRPr lang="en-US" altLang="ja-JP" sz="2400" b="1" dirty="0">
              <a:solidFill>
                <a:prstClr val="white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64" name="テキスト ボックス 15363">
            <a:extLst>
              <a:ext uri="{FF2B5EF4-FFF2-40B4-BE49-F238E27FC236}">
                <a16:creationId xmlns:a16="http://schemas.microsoft.com/office/drawing/2014/main" id="{4493AA1B-C4CF-3CF0-5D2F-264970CCD46E}"/>
              </a:ext>
            </a:extLst>
          </p:cNvPr>
          <p:cNvSpPr txBox="1"/>
          <p:nvPr/>
        </p:nvSpPr>
        <p:spPr>
          <a:xfrm>
            <a:off x="3056018" y="4683394"/>
            <a:ext cx="1107997" cy="494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400" b="1" dirty="0">
                <a:solidFill>
                  <a:prstClr val="white"/>
                </a:solidFill>
                <a:latin typeface="Segoe UI" panose="020B0502040204020203" pitchFamily="34" charset="0"/>
                <a:ea typeface="Noto Sans JP Medium" panose="020B0500000000000000" pitchFamily="34" charset="-128"/>
                <a:cs typeface="Segoe UI" panose="020B0502040204020203" pitchFamily="34" charset="0"/>
              </a:rPr>
              <a:t>50</a:t>
            </a:r>
            <a:r>
              <a:rPr lang="en-US" altLang="ja-JP" sz="1600" b="1" dirty="0">
                <a:solidFill>
                  <a:prstClr val="white"/>
                </a:solidFill>
                <a:latin typeface="Segoe UI" panose="020B0502040204020203" pitchFamily="34" charset="0"/>
                <a:ea typeface="Noto Sans JP Medium" panose="020B0500000000000000" pitchFamily="34" charset="-128"/>
                <a:cs typeface="Segoe UI" panose="020B0502040204020203" pitchFamily="34" charset="0"/>
              </a:rPr>
              <a:t>%</a:t>
            </a:r>
            <a:endParaRPr lang="en-US" altLang="ja-JP" sz="2400" b="1" dirty="0">
              <a:solidFill>
                <a:prstClr val="white"/>
              </a:solidFill>
              <a:latin typeface="Segoe UI" panose="020B0502040204020203" pitchFamily="34" charset="0"/>
              <a:ea typeface="Noto Sans JP Medium" panose="020B05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5365" name="テキスト ボックス 15364">
            <a:extLst>
              <a:ext uri="{FF2B5EF4-FFF2-40B4-BE49-F238E27FC236}">
                <a16:creationId xmlns:a16="http://schemas.microsoft.com/office/drawing/2014/main" id="{3762BB9B-83DE-2EF0-4059-D6455060EFC0}"/>
              </a:ext>
            </a:extLst>
          </p:cNvPr>
          <p:cNvSpPr txBox="1"/>
          <p:nvPr/>
        </p:nvSpPr>
        <p:spPr>
          <a:xfrm>
            <a:off x="1899193" y="4737053"/>
            <a:ext cx="141577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sz="2400" b="1">
                <a:solidFill>
                  <a:prstClr val="white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やや満足</a:t>
            </a:r>
            <a:endParaRPr lang="en-US" altLang="ja-JP" sz="2400" b="1" dirty="0">
              <a:solidFill>
                <a:prstClr val="white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66" name="テキスト ボックス 15365">
            <a:extLst>
              <a:ext uri="{FF2B5EF4-FFF2-40B4-BE49-F238E27FC236}">
                <a16:creationId xmlns:a16="http://schemas.microsoft.com/office/drawing/2014/main" id="{32214833-8F12-03C4-80B7-2A0884ACBEC5}"/>
              </a:ext>
            </a:extLst>
          </p:cNvPr>
          <p:cNvSpPr txBox="1"/>
          <p:nvPr/>
        </p:nvSpPr>
        <p:spPr>
          <a:xfrm>
            <a:off x="974199" y="2973546"/>
            <a:ext cx="1338828" cy="7232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b="1">
                <a:solidFill>
                  <a:prstClr val="white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どちらとも</a:t>
            </a:r>
            <a:endParaRPr lang="en-US" altLang="ja-JP" b="1" dirty="0">
              <a:solidFill>
                <a:prstClr val="white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b="1">
                <a:solidFill>
                  <a:prstClr val="white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/>
                <a:sym typeface="Arial"/>
              </a:rPr>
              <a:t>言えない</a:t>
            </a:r>
            <a:endParaRPr lang="en-US" altLang="ja-JP" b="1" dirty="0">
              <a:solidFill>
                <a:prstClr val="white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67" name="テキスト ボックス 15366">
            <a:extLst>
              <a:ext uri="{FF2B5EF4-FFF2-40B4-BE49-F238E27FC236}">
                <a16:creationId xmlns:a16="http://schemas.microsoft.com/office/drawing/2014/main" id="{59ECF177-52D3-A5E0-CBB0-1DB4DAB2A9D8}"/>
              </a:ext>
            </a:extLst>
          </p:cNvPr>
          <p:cNvSpPr txBox="1"/>
          <p:nvPr/>
        </p:nvSpPr>
        <p:spPr>
          <a:xfrm>
            <a:off x="930393" y="3624209"/>
            <a:ext cx="1607595" cy="494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400" b="1" dirty="0">
                <a:solidFill>
                  <a:prstClr val="white"/>
                </a:solidFill>
                <a:latin typeface="Segoe UI" panose="020B0502040204020203" pitchFamily="34" charset="0"/>
                <a:ea typeface="Noto Sans JP Medium" panose="020B0500000000000000" pitchFamily="34" charset="-128"/>
                <a:cs typeface="Segoe UI" panose="020B0502040204020203" pitchFamily="34" charset="0"/>
              </a:rPr>
              <a:t>24</a:t>
            </a:r>
            <a:r>
              <a:rPr lang="en-US" altLang="ja-JP" sz="1600" b="1" dirty="0">
                <a:solidFill>
                  <a:prstClr val="white"/>
                </a:solidFill>
                <a:latin typeface="Segoe UI" panose="020B0502040204020203" pitchFamily="34" charset="0"/>
                <a:ea typeface="Noto Sans JP Medium" panose="020B0500000000000000" pitchFamily="34" charset="-128"/>
                <a:cs typeface="Segoe UI" panose="020B0502040204020203" pitchFamily="34" charset="0"/>
              </a:rPr>
              <a:t>%</a:t>
            </a:r>
            <a:endParaRPr lang="en-US" altLang="ja-JP" sz="2400" b="1" dirty="0">
              <a:solidFill>
                <a:prstClr val="white"/>
              </a:solidFill>
              <a:latin typeface="Segoe UI" panose="020B0502040204020203" pitchFamily="34" charset="0"/>
              <a:ea typeface="Noto Sans JP Medium" panose="020B0500000000000000" pitchFamily="34" charset="-128"/>
              <a:cs typeface="Segoe UI" panose="020B0502040204020203" pitchFamily="34" charset="0"/>
            </a:endParaRPr>
          </a:p>
        </p:txBody>
      </p:sp>
      <p:graphicFrame>
        <p:nvGraphicFramePr>
          <p:cNvPr id="15368" name="グラフ 15367">
            <a:extLst>
              <a:ext uri="{FF2B5EF4-FFF2-40B4-BE49-F238E27FC236}">
                <a16:creationId xmlns:a16="http://schemas.microsoft.com/office/drawing/2014/main" id="{932914F4-A5A0-DB3A-7688-4607A6E3D5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1382673"/>
              </p:ext>
            </p:extLst>
          </p:nvPr>
        </p:nvGraphicFramePr>
        <p:xfrm>
          <a:off x="-699628" y="1124744"/>
          <a:ext cx="7278854" cy="5020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369" name="テキスト ボックス 15368">
            <a:extLst>
              <a:ext uri="{FF2B5EF4-FFF2-40B4-BE49-F238E27FC236}">
                <a16:creationId xmlns:a16="http://schemas.microsoft.com/office/drawing/2014/main" id="{B5B9DB9A-946D-3F43-36A8-5C749DED0E20}"/>
              </a:ext>
            </a:extLst>
          </p:cNvPr>
          <p:cNvSpPr txBox="1"/>
          <p:nvPr/>
        </p:nvSpPr>
        <p:spPr>
          <a:xfrm>
            <a:off x="3011224" y="2545410"/>
            <a:ext cx="2038660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sz="24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とても満足</a:t>
            </a:r>
            <a:endParaRPr lang="en-US" altLang="ja-JP" sz="2400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en-US" altLang="ja-JP" sz="32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50</a:t>
            </a:r>
            <a:r>
              <a:rPr lang="en-US" altLang="ja-JP" sz="24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%</a:t>
            </a:r>
            <a:endParaRPr lang="en-US" altLang="ja-JP" sz="3200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70" name="テキスト ボックス 15369">
            <a:extLst>
              <a:ext uri="{FF2B5EF4-FFF2-40B4-BE49-F238E27FC236}">
                <a16:creationId xmlns:a16="http://schemas.microsoft.com/office/drawing/2014/main" id="{8AA00D39-00FC-B356-A7DF-D313F5F1FAFE}"/>
              </a:ext>
            </a:extLst>
          </p:cNvPr>
          <p:cNvSpPr txBox="1"/>
          <p:nvPr/>
        </p:nvSpPr>
        <p:spPr>
          <a:xfrm>
            <a:off x="994801" y="4357718"/>
            <a:ext cx="2038660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sz="24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やや満足</a:t>
            </a:r>
            <a:endParaRPr lang="en-US" altLang="ja-JP" sz="2400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en-US" altLang="ja-JP" sz="32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24</a:t>
            </a:r>
            <a:r>
              <a:rPr lang="en-US" altLang="ja-JP" sz="24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%</a:t>
            </a:r>
            <a:endParaRPr lang="en-US" altLang="ja-JP" sz="3200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71" name="テキスト ボックス 15370">
            <a:extLst>
              <a:ext uri="{FF2B5EF4-FFF2-40B4-BE49-F238E27FC236}">
                <a16:creationId xmlns:a16="http://schemas.microsoft.com/office/drawing/2014/main" id="{F70E2CA2-4DD2-9E08-A55C-CCA25EB29EDF}"/>
              </a:ext>
            </a:extLst>
          </p:cNvPr>
          <p:cNvSpPr txBox="1"/>
          <p:nvPr/>
        </p:nvSpPr>
        <p:spPr>
          <a:xfrm>
            <a:off x="532558" y="2900451"/>
            <a:ext cx="2038660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どちらでもない</a:t>
            </a:r>
            <a:endParaRPr lang="en-US" altLang="ja-JP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en-US" altLang="ja-JP" sz="2400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16</a:t>
            </a:r>
            <a:r>
              <a:rPr lang="en-US" altLang="ja-JP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%</a:t>
            </a:r>
            <a:endParaRPr lang="en-US" altLang="ja-JP" sz="2400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72" name="テキスト ボックス 15371">
            <a:extLst>
              <a:ext uri="{FF2B5EF4-FFF2-40B4-BE49-F238E27FC236}">
                <a16:creationId xmlns:a16="http://schemas.microsoft.com/office/drawing/2014/main" id="{7081CB09-A70B-F6F7-ADC0-C0DA1D588CB8}"/>
              </a:ext>
            </a:extLst>
          </p:cNvPr>
          <p:cNvSpPr txBox="1"/>
          <p:nvPr/>
        </p:nvSpPr>
        <p:spPr>
          <a:xfrm>
            <a:off x="1347645" y="1613213"/>
            <a:ext cx="1519854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やや不満</a:t>
            </a:r>
            <a:endParaRPr lang="en-US" altLang="ja-JP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en-US" altLang="ja-JP" b="1" dirty="0">
                <a:solidFill>
                  <a:prstClr val="white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7%</a:t>
            </a:r>
            <a:endParaRPr lang="en-US" altLang="ja-JP" sz="2400" b="1" dirty="0">
              <a:solidFill>
                <a:prstClr val="white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73" name="テキスト ボックス 15372">
            <a:extLst>
              <a:ext uri="{FF2B5EF4-FFF2-40B4-BE49-F238E27FC236}">
                <a16:creationId xmlns:a16="http://schemas.microsoft.com/office/drawing/2014/main" id="{AA1674B9-2A83-7302-AC11-16882E7C9187}"/>
              </a:ext>
            </a:extLst>
          </p:cNvPr>
          <p:cNvSpPr txBox="1"/>
          <p:nvPr/>
        </p:nvSpPr>
        <p:spPr>
          <a:xfrm>
            <a:off x="58844" y="912266"/>
            <a:ext cx="17430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783" eaLnBrk="0" hangingPunct="0">
              <a:spcAft>
                <a:spcPts val="600"/>
              </a:spcAft>
              <a:buFont typeface="Arial"/>
              <a:buNone/>
              <a:defRPr/>
            </a:pPr>
            <a:r>
              <a:rPr lang="ja-JP" altLang="en-US" sz="1600" b="1">
                <a:solidFill>
                  <a:srgbClr val="323333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とても不満：</a:t>
            </a:r>
            <a:r>
              <a:rPr lang="en-US" altLang="ja-JP" b="1" dirty="0">
                <a:solidFill>
                  <a:srgbClr val="323333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3</a:t>
            </a:r>
            <a:r>
              <a:rPr lang="en-US" altLang="ja-JP" sz="1400" b="1" dirty="0">
                <a:solidFill>
                  <a:srgbClr val="323333"/>
                </a:solidFill>
                <a:latin typeface="Roboto" panose="02000000000000000000" pitchFamily="2" charset="0"/>
                <a:ea typeface="Yu Gothic" panose="020B0400000000000000" pitchFamily="34" charset="-128"/>
                <a:cs typeface="Arial"/>
                <a:sym typeface="Arial"/>
              </a:rPr>
              <a:t>%</a:t>
            </a:r>
            <a:endParaRPr lang="en-US" altLang="ja-JP" sz="1600" b="1" dirty="0">
              <a:solidFill>
                <a:srgbClr val="323333"/>
              </a:solidFill>
              <a:latin typeface="Roboto" panose="02000000000000000000" pitchFamily="2" charset="0"/>
              <a:ea typeface="Yu Gothic" panose="020B0400000000000000" pitchFamily="34" charset="-128"/>
              <a:cs typeface="Arial"/>
              <a:sym typeface="Arial"/>
            </a:endParaRPr>
          </a:p>
        </p:txBody>
      </p:sp>
      <p:sp>
        <p:nvSpPr>
          <p:cNvPr id="15374" name="フリーフォーム 23">
            <a:extLst>
              <a:ext uri="{FF2B5EF4-FFF2-40B4-BE49-F238E27FC236}">
                <a16:creationId xmlns:a16="http://schemas.microsoft.com/office/drawing/2014/main" id="{2DE92096-BA47-68E3-B165-B8A94A702F68}"/>
              </a:ext>
            </a:extLst>
          </p:cNvPr>
          <p:cNvSpPr/>
          <p:nvPr/>
        </p:nvSpPr>
        <p:spPr>
          <a:xfrm flipH="1">
            <a:off x="1801596" y="1077057"/>
            <a:ext cx="927172" cy="323678"/>
          </a:xfrm>
          <a:custGeom>
            <a:avLst/>
            <a:gdLst>
              <a:gd name="connsiteX0" fmla="*/ 0 w 723418"/>
              <a:gd name="connsiteY0" fmla="*/ 107770 h 107770"/>
              <a:gd name="connsiteX1" fmla="*/ 0 w 723418"/>
              <a:gd name="connsiteY1" fmla="*/ 0 h 107770"/>
              <a:gd name="connsiteX2" fmla="*/ 723418 w 723418"/>
              <a:gd name="connsiteY2" fmla="*/ 0 h 107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418" h="107770">
                <a:moveTo>
                  <a:pt x="0" y="107770"/>
                </a:moveTo>
                <a:lnTo>
                  <a:pt x="0" y="0"/>
                </a:lnTo>
                <a:lnTo>
                  <a:pt x="723418" y="0"/>
                </a:lnTo>
              </a:path>
            </a:pathLst>
          </a:cu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oval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游ゴシック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游ゴシック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メイリオ</vt:lpstr>
      <vt:lpstr>Yu Gothic</vt:lpstr>
      <vt:lpstr>Yu Gothic</vt:lpstr>
      <vt:lpstr>Arial</vt:lpstr>
      <vt:lpstr>Calibri</vt:lpstr>
      <vt:lpstr>Roboto</vt:lpstr>
      <vt:lpstr>Segoe UI</vt:lpstr>
      <vt:lpstr>Times New Roman</vt:lpstr>
      <vt:lpstr>Wingdings</vt:lpstr>
      <vt:lpstr>PowerPoint Design</vt:lpstr>
      <vt:lpstr>円グラフ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2025-10-21T02:15:26Z</dcterms:modified>
</cp:coreProperties>
</file>