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507" r:id="rId2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185" userDrawn="1">
          <p15:clr>
            <a:srgbClr val="A4A3A4"/>
          </p15:clr>
        </p15:guide>
        <p15:guide id="3" orient="horz" pos="3135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391" userDrawn="1">
          <p15:clr>
            <a:srgbClr val="A4A3A4"/>
          </p15:clr>
        </p15:guide>
        <p15:guide id="6" pos="630" userDrawn="1">
          <p15:clr>
            <a:srgbClr val="A4A3A4"/>
          </p15:clr>
        </p15:guide>
        <p15:guide id="7" pos="7050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2640" userDrawn="1">
          <p15:clr>
            <a:srgbClr val="A4A3A4"/>
          </p15:clr>
        </p15:guide>
        <p15:guide id="10" pos="50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2088"/>
    <a:srgbClr val="FFFFFF"/>
    <a:srgbClr val="4D4D4D"/>
    <a:srgbClr val="777777"/>
    <a:srgbClr val="787878"/>
    <a:srgbClr val="797979"/>
    <a:srgbClr val="7A7A7A"/>
    <a:srgbClr val="7B7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2" autoAdjust="0"/>
    <p:restoredTop sz="94687" autoAdjust="0"/>
  </p:normalViewPr>
  <p:slideViewPr>
    <p:cSldViewPr>
      <p:cViewPr varScale="1">
        <p:scale>
          <a:sx n="96" d="100"/>
          <a:sy n="96" d="100"/>
        </p:scale>
        <p:origin x="1038" y="276"/>
      </p:cViewPr>
      <p:guideLst>
        <p:guide orient="horz" pos="2160"/>
        <p:guide orient="horz" pos="1185"/>
        <p:guide orient="horz" pos="3135"/>
        <p:guide orient="horz" pos="3974"/>
        <p:guide orient="horz" pos="391"/>
        <p:guide pos="630"/>
        <p:guide pos="7050"/>
        <p:guide pos="3840"/>
        <p:guide pos="2640"/>
        <p:guide pos="5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654" y="-10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333333"/>
                </a:solidFill>
                <a:latin typeface="メイリオ"/>
                <a:ea typeface="メイリオ"/>
                <a:cs typeface="メイリオ"/>
              </a:defRPr>
            </a:pPr>
            <a:r>
              <a:rPr lang="ja-JP" altLang="en-US"/>
              <a:t>　</a:t>
            </a:r>
          </a:p>
        </c:rich>
      </c:tx>
      <c:layout>
        <c:manualLayout>
          <c:xMode val="edge"/>
          <c:yMode val="edge"/>
          <c:x val="0.41773548576698183"/>
          <c:y val="4.3809627007633224E-2"/>
        </c:manualLayout>
      </c:layout>
      <c:overlay val="0"/>
      <c:spPr>
        <a:noFill/>
        <a:ln w="25393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7.6923413419476408E-2"/>
          <c:y val="0.14285734283214599"/>
          <c:w val="0.846510532337304"/>
          <c:h val="0.700953684809681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1BC"/>
            </a:solidFill>
            <a:ln w="25393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tx1"/>
              </a:solidFill>
              <a:ln w="25393">
                <a:noFill/>
              </a:ln>
            </c:spPr>
            <c:extLst>
              <c:ext xmlns:c16="http://schemas.microsoft.com/office/drawing/2014/chart" uri="{C3380CC4-5D6E-409C-BE32-E72D297353CC}">
                <c16:uniqueId val="{00000001-FD99-4D31-AE46-1B4564B8A4F5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>
                  <a:lumMod val="40000"/>
                  <a:lumOff val="60000"/>
                </a:schemeClr>
              </a:solidFill>
              <a:ln w="25393">
                <a:noFill/>
              </a:ln>
            </c:spPr>
            <c:extLst>
              <c:ext xmlns:c16="http://schemas.microsoft.com/office/drawing/2014/chart" uri="{C3380CC4-5D6E-409C-BE32-E72D297353CC}">
                <c16:uniqueId val="{00000003-FD99-4D31-AE46-1B4564B8A4F5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40000"/>
                  <a:lumOff val="60000"/>
                </a:schemeClr>
              </a:solidFill>
              <a:ln w="25393">
                <a:noFill/>
              </a:ln>
            </c:spPr>
            <c:extLst>
              <c:ext xmlns:c16="http://schemas.microsoft.com/office/drawing/2014/chart" uri="{C3380CC4-5D6E-409C-BE32-E72D297353CC}">
                <c16:uniqueId val="{00000005-FD99-4D31-AE46-1B4564B8A4F5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40000"/>
                  <a:lumOff val="60000"/>
                </a:schemeClr>
              </a:solidFill>
              <a:ln w="25393">
                <a:noFill/>
              </a:ln>
            </c:spPr>
            <c:extLst>
              <c:ext xmlns:c16="http://schemas.microsoft.com/office/drawing/2014/chart" uri="{C3380CC4-5D6E-409C-BE32-E72D297353CC}">
                <c16:uniqueId val="{00000007-FD99-4D31-AE46-1B4564B8A4F5}"/>
              </c:ext>
            </c:extLst>
          </c:dPt>
          <c:dPt>
            <c:idx val="4"/>
            <c:invertIfNegative val="0"/>
            <c:bubble3D val="0"/>
            <c:spPr>
              <a:solidFill>
                <a:schemeClr val="tx1">
                  <a:lumMod val="40000"/>
                  <a:lumOff val="60000"/>
                </a:schemeClr>
              </a:solidFill>
              <a:ln w="25393">
                <a:noFill/>
              </a:ln>
            </c:spPr>
            <c:extLst>
              <c:ext xmlns:c16="http://schemas.microsoft.com/office/drawing/2014/chart" uri="{C3380CC4-5D6E-409C-BE32-E72D297353CC}">
                <c16:uniqueId val="{00000009-FD99-4D31-AE46-1B4564B8A4F5}"/>
              </c:ext>
            </c:extLst>
          </c:dPt>
          <c:dPt>
            <c:idx val="5"/>
            <c:invertIfNegative val="0"/>
            <c:bubble3D val="0"/>
            <c:spPr>
              <a:solidFill>
                <a:schemeClr val="tx1">
                  <a:lumMod val="40000"/>
                  <a:lumOff val="60000"/>
                </a:schemeClr>
              </a:solidFill>
              <a:ln w="25393">
                <a:noFill/>
              </a:ln>
            </c:spPr>
            <c:extLst>
              <c:ext xmlns:c16="http://schemas.microsoft.com/office/drawing/2014/chart" uri="{C3380CC4-5D6E-409C-BE32-E72D297353CC}">
                <c16:uniqueId val="{0000000B-FD99-4D31-AE46-1B4564B8A4F5}"/>
              </c:ext>
            </c:extLst>
          </c:dPt>
          <c:cat>
            <c:strRef>
              <c:f>bar!$C$6:$C$12</c:f>
              <c:strCache>
                <c:ptCount val="7"/>
                <c:pt idx="0">
                  <c:v>2013年</c:v>
                </c:pt>
                <c:pt idx="1">
                  <c:v>2014年</c:v>
                </c:pt>
                <c:pt idx="2">
                  <c:v>2015年</c:v>
                </c:pt>
                <c:pt idx="3">
                  <c:v>2016年</c:v>
                </c:pt>
                <c:pt idx="4">
                  <c:v>2017年</c:v>
                </c:pt>
                <c:pt idx="5">
                  <c:v>2018年</c:v>
                </c:pt>
                <c:pt idx="6">
                  <c:v>2019年</c:v>
                </c:pt>
              </c:strCache>
            </c:strRef>
          </c:cat>
          <c:val>
            <c:numRef>
              <c:f>bar!$D$6:$D$12</c:f>
              <c:numCache>
                <c:formatCode>General</c:formatCode>
                <c:ptCount val="7"/>
                <c:pt idx="0">
                  <c:v>200</c:v>
                </c:pt>
                <c:pt idx="1">
                  <c:v>348</c:v>
                </c:pt>
                <c:pt idx="2">
                  <c:v>492</c:v>
                </c:pt>
                <c:pt idx="3">
                  <c:v>600</c:v>
                </c:pt>
                <c:pt idx="4">
                  <c:v>684</c:v>
                </c:pt>
                <c:pt idx="5">
                  <c:v>780</c:v>
                </c:pt>
                <c:pt idx="6">
                  <c:v>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D99-4D31-AE46-1B4564B8A4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1170944"/>
        <c:axId val="201172480"/>
      </c:barChart>
      <c:catAx>
        <c:axId val="201170944"/>
        <c:scaling>
          <c:orientation val="minMax"/>
        </c:scaling>
        <c:delete val="0"/>
        <c:axPos val="b"/>
        <c:numFmt formatCode="@" sourceLinked="0"/>
        <c:majorTickMark val="in"/>
        <c:minorTickMark val="none"/>
        <c:tickLblPos val="nextTo"/>
        <c:spPr>
          <a:ln w="3174">
            <a:solidFill>
              <a:srgbClr val="969696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333333"/>
                </a:solidFill>
                <a:latin typeface="メイリオ"/>
                <a:ea typeface="メイリオ"/>
                <a:cs typeface="メイリオ"/>
              </a:defRPr>
            </a:pPr>
            <a:endParaRPr lang="ja-JP"/>
          </a:p>
        </c:txPr>
        <c:crossAx val="201172480"/>
        <c:crosses val="autoZero"/>
        <c:auto val="1"/>
        <c:lblAlgn val="ctr"/>
        <c:lblOffset val="100"/>
        <c:noMultiLvlLbl val="0"/>
      </c:catAx>
      <c:valAx>
        <c:axId val="201172480"/>
        <c:scaling>
          <c:orientation val="minMax"/>
          <c:max val="1000"/>
          <c:min val="0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 w="9522">
            <a:solidFill>
              <a:srgbClr val="969696"/>
            </a:solidFill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333333"/>
                </a:solidFill>
                <a:latin typeface="メイリオ"/>
                <a:ea typeface="メイリオ"/>
                <a:cs typeface="メイリオ"/>
              </a:defRPr>
            </a:pPr>
            <a:endParaRPr lang="ja-JP"/>
          </a:p>
        </c:txPr>
        <c:crossAx val="201170944"/>
        <c:crosses val="autoZero"/>
        <c:crossBetween val="between"/>
        <c:majorUnit val="200"/>
      </c:valAx>
      <c:spPr>
        <a:noFill/>
        <a:ln w="25393">
          <a:noFill/>
        </a:ln>
      </c:spPr>
    </c:plotArea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1450" b="0" i="0" u="none" strike="noStrike" baseline="0">
          <a:solidFill>
            <a:srgbClr val="000000"/>
          </a:solidFill>
          <a:latin typeface="ＭＳ Ｐゴシック"/>
          <a:ea typeface="ＭＳ Ｐゴシック"/>
          <a:cs typeface="ＭＳ Ｐゴシック"/>
        </a:defRPr>
      </a:pPr>
      <a:endParaRPr lang="ja-JP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C3C0C91-CABA-48BF-AB30-787CB2E0C15C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B54C41A-08F8-43B0-8AD4-CA3CE601908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4758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4029874-B3C7-4C80-9553-4DE198EA8F89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0F14F73-80DF-42F7-829E-65AF657E2DD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76213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1000369" y="1880828"/>
            <a:ext cx="10191262" cy="1008062"/>
          </a:xfrm>
        </p:spPr>
        <p:txBody>
          <a:bodyPr anchor="t"/>
          <a:lstStyle>
            <a:lvl1pPr algn="ctr">
              <a:lnSpc>
                <a:spcPct val="1200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3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425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BC164F27-C2EC-4EAF-BDC9-B2B32ADC117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30891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29B0CB6C-CB4F-4DE5-92C0-43A5D21EDDF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4255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48B76C4B-EEA3-451C-817C-08956BACB93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78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anchor="ctr">
            <a:spAutoFit/>
          </a:bodyPr>
          <a:lstStyle/>
          <a:p>
            <a:pPr algn="just" fontAlgn="auto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CBB5682B-16BA-47B8-99D1-B39593EFE10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597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 userDrawn="1"/>
        </p:nvSpPr>
        <p:spPr bwMode="gray">
          <a:xfrm>
            <a:off x="0" y="3290500"/>
            <a:ext cx="2328985" cy="276999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7C0E4F0E-8593-4406-8929-F270A098E40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1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95364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DAC96DE7-175F-45C0-93E0-FE1993F4E45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1135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E09AC7E5-14BD-43C6-BEC6-F19A89A7E1A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39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 Banner"/>
          <p:cNvSpPr>
            <a:spLocks noChangeArrowheads="1"/>
          </p:cNvSpPr>
          <p:nvPr userDrawn="1"/>
        </p:nvSpPr>
        <p:spPr bwMode="auto">
          <a:xfrm>
            <a:off x="0" y="6553200"/>
            <a:ext cx="12192000" cy="306388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AC Banner"/>
          <p:cNvSpPr>
            <a:spLocks noChangeArrowheads="1"/>
          </p:cNvSpPr>
          <p:nvPr userDrawn="1"/>
        </p:nvSpPr>
        <p:spPr bwMode="auto">
          <a:xfrm>
            <a:off x="0" y="1"/>
            <a:ext cx="12192000" cy="620713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latin typeface="Times New Roman" pitchFamily="18" charset="0"/>
            </a:endParaRPr>
          </a:p>
        </p:txBody>
      </p:sp>
      <p:sp>
        <p:nvSpPr>
          <p:cNvPr id="5" name="Line 5"/>
          <p:cNvSpPr>
            <a:spLocks noChangeShapeType="1"/>
          </p:cNvSpPr>
          <p:nvPr userDrawn="1"/>
        </p:nvSpPr>
        <p:spPr bwMode="gray">
          <a:xfrm>
            <a:off x="0" y="620713"/>
            <a:ext cx="12192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6" name="Rectangle 10"/>
          <p:cNvSpPr>
            <a:spLocks noChangeArrowheads="1"/>
          </p:cNvSpPr>
          <p:nvPr userDrawn="1"/>
        </p:nvSpPr>
        <p:spPr bwMode="auto">
          <a:xfrm>
            <a:off x="0" y="519520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0" y="6369458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ー 5"/>
          <p:cNvSpPr txBox="1">
            <a:spLocks/>
          </p:cNvSpPr>
          <p:nvPr userDrawn="1"/>
        </p:nvSpPr>
        <p:spPr>
          <a:xfrm>
            <a:off x="5564555" y="6556376"/>
            <a:ext cx="6469185" cy="25717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000" b="1" kern="12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00" b="0" dirty="0">
                <a:solidFill>
                  <a:schemeClr val="bg1"/>
                </a:solidFill>
              </a:rPr>
              <a:t>Copyright © 2015-2016 </a:t>
            </a:r>
            <a:r>
              <a:rPr lang="ja-JP" altLang="en-US" sz="1000" b="0" dirty="0">
                <a:solidFill>
                  <a:schemeClr val="bg1"/>
                </a:solidFill>
              </a:rPr>
              <a:t>企画書・提案書テンプレートの作り方 </a:t>
            </a:r>
            <a:r>
              <a:rPr lang="en-US" altLang="ja-JP" sz="1000" b="0" dirty="0">
                <a:solidFill>
                  <a:schemeClr val="bg1"/>
                </a:solidFill>
              </a:rPr>
              <a:t>All Rights Reserved.</a:t>
            </a:r>
            <a:endParaRPr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9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4870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1"/>
            <a:ext cx="12192000" cy="657225"/>
          </a:xfrm>
          <a:prstGeom prst="roundRect">
            <a:avLst>
              <a:gd name="adj" fmla="val 0"/>
            </a:avLst>
          </a:prstGeom>
          <a:solidFill>
            <a:schemeClr val="tx1">
              <a:alpha val="7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56B49D96-E618-4368-AEB1-CF8F1AC1D12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23305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 userDrawn="1"/>
        </p:nvSpPr>
        <p:spPr bwMode="auto">
          <a:xfrm>
            <a:off x="3908" y="0"/>
            <a:ext cx="12188092" cy="147638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 rot="16200000">
            <a:off x="-3341138" y="3351884"/>
            <a:ext cx="6865938" cy="187570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5" name="AutoShape 3"/>
          <p:cNvSpPr>
            <a:spLocks noChangeArrowheads="1"/>
          </p:cNvSpPr>
          <p:nvPr userDrawn="1"/>
        </p:nvSpPr>
        <p:spPr bwMode="auto">
          <a:xfrm>
            <a:off x="-1955" y="6729414"/>
            <a:ext cx="12188094" cy="149225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6" name="AutoShape 3"/>
          <p:cNvSpPr>
            <a:spLocks noChangeArrowheads="1"/>
          </p:cNvSpPr>
          <p:nvPr userDrawn="1"/>
        </p:nvSpPr>
        <p:spPr bwMode="auto">
          <a:xfrm rot="16200000">
            <a:off x="8665247" y="3347123"/>
            <a:ext cx="6865937" cy="187569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7" name="正方形/長方形 6"/>
          <p:cNvSpPr>
            <a:spLocks noChangeArrowheads="1"/>
          </p:cNvSpPr>
          <p:nvPr userDrawn="1"/>
        </p:nvSpPr>
        <p:spPr bwMode="auto">
          <a:xfrm>
            <a:off x="185617" y="3278481"/>
            <a:ext cx="11818815" cy="320088"/>
          </a:xfrm>
          <a:prstGeom prst="rect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692696"/>
            <a:ext cx="11521280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8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>
              <a:alpha val="8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4596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留意事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>
            <a:off x="1000369" y="620713"/>
            <a:ext cx="10191262" cy="5688012"/>
          </a:xfrm>
          <a:prstGeom prst="roundRect">
            <a:avLst>
              <a:gd name="adj" fmla="val 1569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lIns="288000" tIns="540000" rIns="288000" bIns="18000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ja-JP" sz="16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00369" y="908720"/>
            <a:ext cx="10191262" cy="396044"/>
          </a:xfrm>
        </p:spPr>
        <p:txBody>
          <a:bodyPr/>
          <a:lstStyle>
            <a:lvl1pPr algn="ctr">
              <a:defRPr b="1">
                <a:solidFill>
                  <a:schemeClr val="accent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A012386E-386F-4DA9-BB0A-52845351172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84475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9A55944A-8545-43BF-8F71-D6B6374259E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33999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336062" y="152401"/>
            <a:ext cx="1151987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113324" y="6575426"/>
            <a:ext cx="779585" cy="201613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  <p:sldLayoutId id="2147483891" r:id="rId12"/>
    <p:sldLayoutId id="2147483892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棒グラフ</a:t>
            </a:r>
          </a:p>
        </p:txBody>
      </p:sp>
      <p:graphicFrame>
        <p:nvGraphicFramePr>
          <p:cNvPr id="2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8911039"/>
              </p:ext>
            </p:extLst>
          </p:nvPr>
        </p:nvGraphicFramePr>
        <p:xfrm>
          <a:off x="2400300" y="2198688"/>
          <a:ext cx="7391400" cy="4146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64" name="AutoShape 3"/>
          <p:cNvSpPr>
            <a:spLocks noChangeArrowheads="1"/>
          </p:cNvSpPr>
          <p:nvPr/>
        </p:nvSpPr>
        <p:spPr bwMode="auto">
          <a:xfrm>
            <a:off x="1955800" y="728663"/>
            <a:ext cx="8280400" cy="1033462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</a:pPr>
            <a:r>
              <a:rPr lang="ja-JP" altLang="en-US" sz="2400" dirty="0">
                <a:ea typeface="メイリオ" pitchFamily="50" charset="-128"/>
              </a:rPr>
              <a:t>国内向け○○端末の契約数は、</a:t>
            </a:r>
            <a:r>
              <a:rPr lang="en-US" altLang="ja-JP" sz="2400" dirty="0">
                <a:ea typeface="メイリオ" pitchFamily="50" charset="-128"/>
              </a:rPr>
              <a:t>2013</a:t>
            </a:r>
            <a:r>
              <a:rPr lang="ja-JP" altLang="en-US" sz="2400" dirty="0">
                <a:ea typeface="メイリオ" pitchFamily="50" charset="-128"/>
              </a:rPr>
              <a:t>年の</a:t>
            </a:r>
            <a:r>
              <a:rPr lang="en-US" altLang="ja-JP" sz="2400" dirty="0">
                <a:ea typeface="メイリオ" pitchFamily="50" charset="-128"/>
              </a:rPr>
              <a:t>200</a:t>
            </a:r>
            <a:r>
              <a:rPr lang="ja-JP" altLang="en-US" sz="2400" dirty="0">
                <a:ea typeface="メイリオ" pitchFamily="50" charset="-128"/>
              </a:rPr>
              <a:t>万件から</a:t>
            </a:r>
            <a:r>
              <a:rPr lang="en-US" altLang="ja-JP" sz="2400" dirty="0">
                <a:ea typeface="メイリオ" pitchFamily="50" charset="-128"/>
              </a:rPr>
              <a:t>2019</a:t>
            </a:r>
            <a:r>
              <a:rPr lang="ja-JP" altLang="en-US" sz="2400" dirty="0">
                <a:ea typeface="メイリオ" pitchFamily="50" charset="-128"/>
              </a:rPr>
              <a:t>年には</a:t>
            </a:r>
            <a:r>
              <a:rPr lang="en-US" altLang="ja-JP" sz="2400" dirty="0">
                <a:ea typeface="メイリオ" pitchFamily="50" charset="-128"/>
              </a:rPr>
              <a:t>900</a:t>
            </a:r>
            <a:r>
              <a:rPr lang="ja-JP" altLang="en-US" sz="2400" dirty="0">
                <a:ea typeface="メイリオ" pitchFamily="50" charset="-128"/>
              </a:rPr>
              <a:t>万件へと「</a:t>
            </a:r>
            <a:r>
              <a:rPr lang="en-US" altLang="ja-JP" sz="2400" dirty="0">
                <a:ea typeface="メイリオ" pitchFamily="50" charset="-128"/>
              </a:rPr>
              <a:t>4.5</a:t>
            </a:r>
            <a:r>
              <a:rPr lang="ja-JP" altLang="en-US" sz="2400" dirty="0">
                <a:ea typeface="メイリオ" pitchFamily="50" charset="-128"/>
              </a:rPr>
              <a:t>倍」に増加する見込み。</a:t>
            </a:r>
            <a:endParaRPr lang="en-US" altLang="ja-JP" sz="2400" dirty="0">
              <a:ea typeface="メイリオ" pitchFamily="50" charset="-128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3719514" y="5121275"/>
            <a:ext cx="4752975" cy="0"/>
          </a:xfrm>
          <a:prstGeom prst="line">
            <a:avLst/>
          </a:prstGeom>
          <a:ln w="635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6" name="AutoShape 3"/>
          <p:cNvSpPr>
            <a:spLocks noChangeArrowheads="1"/>
          </p:cNvSpPr>
          <p:nvPr/>
        </p:nvSpPr>
        <p:spPr bwMode="auto">
          <a:xfrm>
            <a:off x="2963863" y="4689476"/>
            <a:ext cx="971550" cy="360363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9pPr>
          </a:lstStyle>
          <a:p>
            <a:pPr algn="ctr" eaLnBrk="1" hangingPunct="1">
              <a:lnSpc>
                <a:spcPct val="140000"/>
              </a:lnSpc>
              <a:spcAft>
                <a:spcPts val="1200"/>
              </a:spcAft>
            </a:pPr>
            <a:r>
              <a:rPr lang="en-US" altLang="ja-JP" b="1">
                <a:ea typeface="メイリオ" pitchFamily="50" charset="-128"/>
              </a:rPr>
              <a:t>200</a:t>
            </a:r>
            <a:r>
              <a:rPr lang="ja-JP" altLang="en-US" sz="1200" b="1">
                <a:ea typeface="メイリオ" pitchFamily="50" charset="-128"/>
              </a:rPr>
              <a:t>万件</a:t>
            </a:r>
            <a:endParaRPr lang="en-US" altLang="ja-JP" sz="1200" b="1">
              <a:ea typeface="メイリオ" pitchFamily="50" charset="-128"/>
            </a:endParaRPr>
          </a:p>
        </p:txBody>
      </p:sp>
      <p:sp>
        <p:nvSpPr>
          <p:cNvPr id="15367" name="AutoShape 3"/>
          <p:cNvSpPr>
            <a:spLocks noChangeArrowheads="1"/>
          </p:cNvSpPr>
          <p:nvPr/>
        </p:nvSpPr>
        <p:spPr bwMode="auto">
          <a:xfrm>
            <a:off x="8364538" y="2636838"/>
            <a:ext cx="971550" cy="360362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9pPr>
          </a:lstStyle>
          <a:p>
            <a:pPr algn="ctr" eaLnBrk="1" hangingPunct="1">
              <a:lnSpc>
                <a:spcPct val="140000"/>
              </a:lnSpc>
              <a:spcAft>
                <a:spcPts val="1200"/>
              </a:spcAft>
            </a:pPr>
            <a:r>
              <a:rPr lang="en-US" altLang="ja-JP" b="1">
                <a:solidFill>
                  <a:schemeClr val="tx2"/>
                </a:solidFill>
                <a:ea typeface="メイリオ" pitchFamily="50" charset="-128"/>
              </a:rPr>
              <a:t>900</a:t>
            </a:r>
            <a:r>
              <a:rPr lang="ja-JP" altLang="en-US" sz="1200" b="1">
                <a:solidFill>
                  <a:schemeClr val="tx2"/>
                </a:solidFill>
                <a:ea typeface="メイリオ" pitchFamily="50" charset="-128"/>
              </a:rPr>
              <a:t>万件</a:t>
            </a:r>
            <a:endParaRPr lang="en-US" altLang="ja-JP" sz="1200" b="1">
              <a:solidFill>
                <a:schemeClr val="tx2"/>
              </a:solidFill>
              <a:ea typeface="メイリオ" pitchFamily="50" charset="-128"/>
            </a:endParaRPr>
          </a:p>
        </p:txBody>
      </p:sp>
      <p:sp>
        <p:nvSpPr>
          <p:cNvPr id="15368" name="AutoShape 3"/>
          <p:cNvSpPr>
            <a:spLocks noChangeArrowheads="1"/>
          </p:cNvSpPr>
          <p:nvPr/>
        </p:nvSpPr>
        <p:spPr bwMode="auto">
          <a:xfrm>
            <a:off x="1919288" y="2306638"/>
            <a:ext cx="1116012" cy="240066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171450" indent="-1714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9pPr>
          </a:lstStyle>
          <a:p>
            <a:pPr algn="ctr" eaLnBrk="1" hangingPunct="1">
              <a:lnSpc>
                <a:spcPct val="140000"/>
              </a:lnSpc>
              <a:spcAft>
                <a:spcPts val="1200"/>
              </a:spcAft>
              <a:buFont typeface="メイリオ" pitchFamily="50" charset="-128"/>
              <a:buChar char="※"/>
            </a:pPr>
            <a:r>
              <a:rPr lang="ja-JP" altLang="en-US" sz="1200">
                <a:ea typeface="メイリオ" pitchFamily="50" charset="-128"/>
              </a:rPr>
              <a:t>単位：百万件</a:t>
            </a:r>
            <a:endParaRPr lang="en-US" altLang="ja-JP" sz="1200">
              <a:ea typeface="メイリオ" pitchFamily="50" charset="-128"/>
            </a:endParaRPr>
          </a:p>
        </p:txBody>
      </p:sp>
      <p:sp>
        <p:nvSpPr>
          <p:cNvPr id="15369" name="AutoShape 5"/>
          <p:cNvSpPr>
            <a:spLocks noChangeArrowheads="1"/>
          </p:cNvSpPr>
          <p:nvPr/>
        </p:nvSpPr>
        <p:spPr bwMode="auto">
          <a:xfrm>
            <a:off x="6240464" y="6164264"/>
            <a:ext cx="3995737" cy="141287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71B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180975" indent="-180975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9pPr>
          </a:lstStyle>
          <a:p>
            <a:pPr algn="r" eaLnBrk="1" hangingPunct="1">
              <a:lnSpc>
                <a:spcPct val="120000"/>
              </a:lnSpc>
              <a:spcAft>
                <a:spcPts val="600"/>
              </a:spcAft>
              <a:buFont typeface="メイリオ" pitchFamily="50" charset="-128"/>
              <a:buChar char="*"/>
            </a:pPr>
            <a:r>
              <a:rPr lang="ja-JP" altLang="en-US" sz="800"/>
              <a:t>出典：○○○○○研究所　</a:t>
            </a:r>
            <a:r>
              <a:rPr lang="en-US" altLang="ja-JP" sz="800"/>
              <a:t>XXXX</a:t>
            </a:r>
            <a:r>
              <a:rPr lang="ja-JP" altLang="en-US" sz="800"/>
              <a:t>年調べ</a:t>
            </a:r>
            <a:endParaRPr lang="en-US" altLang="ja-JP" sz="800"/>
          </a:p>
        </p:txBody>
      </p:sp>
      <p:cxnSp>
        <p:nvCxnSpPr>
          <p:cNvPr id="13" name="直線コネクタ 12"/>
          <p:cNvCxnSpPr/>
          <p:nvPr/>
        </p:nvCxnSpPr>
        <p:spPr>
          <a:xfrm>
            <a:off x="8472489" y="5121275"/>
            <a:ext cx="611187" cy="0"/>
          </a:xfrm>
          <a:prstGeom prst="line">
            <a:avLst/>
          </a:prstGeom>
          <a:ln w="6350">
            <a:solidFill>
              <a:schemeClr val="bg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371" name="グループ化 13"/>
          <p:cNvGrpSpPr>
            <a:grpSpLocks/>
          </p:cNvGrpSpPr>
          <p:nvPr/>
        </p:nvGrpSpPr>
        <p:grpSpPr bwMode="auto">
          <a:xfrm>
            <a:off x="7350126" y="3968747"/>
            <a:ext cx="1158875" cy="507992"/>
            <a:chOff x="6105128" y="4257092"/>
            <a:chExt cx="1157405" cy="508235"/>
          </a:xfrm>
        </p:grpSpPr>
        <p:sp>
          <p:nvSpPr>
            <p:cNvPr id="15373" name="AutoShape 3"/>
            <p:cNvSpPr>
              <a:spLocks noChangeArrowheads="1"/>
            </p:cNvSpPr>
            <p:nvPr/>
          </p:nvSpPr>
          <p:spPr bwMode="auto">
            <a:xfrm>
              <a:off x="6105128" y="4257092"/>
              <a:ext cx="1044116" cy="508235"/>
            </a:xfrm>
            <a:prstGeom prst="roundRect">
              <a:avLst>
                <a:gd name="adj" fmla="val 9782"/>
              </a:avLst>
            </a:prstGeom>
            <a:solidFill>
              <a:schemeClr val="tx2">
                <a:alpha val="7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メイリオ" pitchFamily="50" charset="-128"/>
                  <a:ea typeface="ＭＳ Ｐゴシック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メイリオ" pitchFamily="50" charset="-128"/>
                  <a:ea typeface="ＭＳ Ｐゴシック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メイリオ" pitchFamily="50" charset="-128"/>
                  <a:ea typeface="ＭＳ Ｐゴシック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メイリオ" pitchFamily="50" charset="-128"/>
                  <a:ea typeface="ＭＳ Ｐゴシック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メイリオ" pitchFamily="50" charset="-128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メイリオ" pitchFamily="50" charset="-128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メイリオ" pitchFamily="50" charset="-128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メイリオ" pitchFamily="50" charset="-128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メイリオ" pitchFamily="50" charset="-128"/>
                  <a:ea typeface="ＭＳ Ｐゴシック" pitchFamily="50" charset="-128"/>
                </a:defRPr>
              </a:lvl9pPr>
            </a:lstStyle>
            <a:p>
              <a:pPr algn="ctr" eaLnBrk="1" hangingPunct="1">
                <a:lnSpc>
                  <a:spcPct val="140000"/>
                </a:lnSpc>
                <a:spcAft>
                  <a:spcPts val="1200"/>
                </a:spcAft>
              </a:pPr>
              <a:r>
                <a:rPr lang="en-US" altLang="ja-JP" sz="2400" b="1">
                  <a:solidFill>
                    <a:schemeClr val="bg1"/>
                  </a:solidFill>
                  <a:ea typeface="メイリオ" pitchFamily="50" charset="-128"/>
                </a:rPr>
                <a:t>4.5</a:t>
              </a:r>
              <a:r>
                <a:rPr lang="ja-JP" altLang="en-US" sz="1600" b="1">
                  <a:solidFill>
                    <a:schemeClr val="bg1"/>
                  </a:solidFill>
                  <a:ea typeface="メイリオ" pitchFamily="50" charset="-128"/>
                </a:rPr>
                <a:t>倍</a:t>
              </a:r>
              <a:endParaRPr lang="en-US" altLang="ja-JP" sz="1600" b="1">
                <a:solidFill>
                  <a:schemeClr val="bg1"/>
                </a:solidFill>
                <a:ea typeface="メイリオ" pitchFamily="50" charset="-128"/>
              </a:endParaRPr>
            </a:p>
          </p:txBody>
        </p:sp>
        <p:sp>
          <p:nvSpPr>
            <p:cNvPr id="15374" name="二等辺三角形 15"/>
            <p:cNvSpPr>
              <a:spLocks noChangeArrowheads="1"/>
            </p:cNvSpPr>
            <p:nvPr/>
          </p:nvSpPr>
          <p:spPr bwMode="auto">
            <a:xfrm rot="5400000">
              <a:off x="7099246" y="4466481"/>
              <a:ext cx="213285" cy="113288"/>
            </a:xfrm>
            <a:prstGeom prst="triangle">
              <a:avLst>
                <a:gd name="adj" fmla="val 50000"/>
              </a:avLst>
            </a:prstGeom>
            <a:solidFill>
              <a:schemeClr val="tx2">
                <a:alpha val="7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メイリオ" pitchFamily="50" charset="-128"/>
                  <a:ea typeface="ＭＳ Ｐゴシック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メイリオ" pitchFamily="50" charset="-128"/>
                  <a:ea typeface="ＭＳ Ｐゴシック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メイリオ" pitchFamily="50" charset="-128"/>
                  <a:ea typeface="ＭＳ Ｐゴシック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メイリオ" pitchFamily="50" charset="-128"/>
                  <a:ea typeface="ＭＳ Ｐゴシック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メイリオ" pitchFamily="50" charset="-128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メイリオ" pitchFamily="50" charset="-128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メイリオ" pitchFamily="50" charset="-128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メイリオ" pitchFamily="50" charset="-128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メイリオ" pitchFamily="50" charset="-128"/>
                  <a:ea typeface="ＭＳ Ｐゴシック" pitchFamily="50" charset="-128"/>
                </a:defRPr>
              </a:lvl9pPr>
            </a:lstStyle>
            <a:p>
              <a:pPr algn="just" eaLnBrk="1" hangingPunct="1">
                <a:lnSpc>
                  <a:spcPct val="140000"/>
                </a:lnSpc>
                <a:spcAft>
                  <a:spcPts val="600"/>
                </a:spcAft>
              </a:pPr>
              <a:endParaRPr lang="ja-JP" altLang="en-US" sz="1600">
                <a:solidFill>
                  <a:srgbClr val="4D4D4D"/>
                </a:solidFill>
                <a:ea typeface="メイリオ" pitchFamily="50" charset="-128"/>
              </a:endParaRPr>
            </a:p>
          </p:txBody>
        </p:sp>
      </p:grpSp>
      <p:sp>
        <p:nvSpPr>
          <p:cNvPr id="15372" name="AutoShape 3"/>
          <p:cNvSpPr>
            <a:spLocks noChangeArrowheads="1"/>
          </p:cNvSpPr>
          <p:nvPr/>
        </p:nvSpPr>
        <p:spPr bwMode="auto">
          <a:xfrm>
            <a:off x="4224339" y="2147888"/>
            <a:ext cx="3743325" cy="419100"/>
          </a:xfrm>
          <a:prstGeom prst="roundRect">
            <a:avLst>
              <a:gd name="adj" fmla="val 7134"/>
            </a:avLst>
          </a:prstGeom>
          <a:solidFill>
            <a:schemeClr val="bg1"/>
          </a:solidFill>
          <a:ln w="6350">
            <a:solidFill>
              <a:schemeClr val="tx2"/>
            </a:solidFill>
            <a:round/>
            <a:headEnd/>
            <a:tailEnd/>
          </a:ln>
        </p:spPr>
        <p:txBody>
          <a:bodyPr lIns="180000" tIns="72000" rIns="180000" bIns="36000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pitchFamily="50" charset="-128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lang="ja-JP" altLang="en-US" sz="1600">
                <a:solidFill>
                  <a:schemeClr val="tx2"/>
                </a:solidFill>
                <a:ea typeface="メイリオ" pitchFamily="50" charset="-128"/>
              </a:rPr>
              <a:t>国内向け○○端末契約数推移予測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werPoint Design">
  <a:themeElements>
    <a:clrScheme name="PowerPoint Design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FF5050"/>
      </a:accent2>
      <a:accent3>
        <a:srgbClr val="FFE5E5"/>
      </a:accent3>
      <a:accent4>
        <a:srgbClr val="FFFFFF"/>
      </a:accent4>
      <a:accent5>
        <a:srgbClr val="FFFFFF"/>
      </a:accent5>
      <a:accent6>
        <a:srgbClr val="000000"/>
      </a:accent6>
      <a:hlink>
        <a:srgbClr val="FFFFFF"/>
      </a:hlink>
      <a:folHlink>
        <a:srgbClr val="FFFFFF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lIns="0" tIns="0" rIns="0" bIns="0"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58</Words>
  <Application>Microsoft Office PowerPoint</Application>
  <PresentationFormat>ユーザー設定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Arial</vt:lpstr>
      <vt:lpstr>Calibri</vt:lpstr>
      <vt:lpstr>Times New Roman</vt:lpstr>
      <vt:lpstr>Wingdings</vt:lpstr>
      <vt:lpstr>PowerPoint Design</vt:lpstr>
      <vt:lpstr>棒グラフ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2016-05-25T06:39:55Z</dcterms:created>
  <dcterms:modified xsi:type="dcterms:W3CDTF">2026-03-20T21:59:29Z</dcterms:modified>
</cp:coreProperties>
</file>