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B4D0"/>
    <a:srgbClr val="FFF9B1"/>
    <a:srgbClr val="9FD9F6"/>
    <a:srgbClr val="A5D4AD"/>
    <a:srgbClr val="1D2088"/>
    <a:srgbClr val="A59ACA"/>
    <a:srgbClr val="49AAD2"/>
    <a:srgbClr val="5AA572"/>
    <a:srgbClr val="DED46E"/>
    <a:srgbClr val="F5B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6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営業１課</c:v>
                </c:pt>
              </c:strCache>
            </c:strRef>
          </c:tx>
          <c:spPr>
            <a:solidFill>
              <a:srgbClr val="A5D4AD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650000</c:v>
                </c:pt>
                <c:pt idx="1">
                  <c:v>490000</c:v>
                </c:pt>
                <c:pt idx="2">
                  <c:v>420000</c:v>
                </c:pt>
                <c:pt idx="3">
                  <c:v>310000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F9-4A4D-A574-DB58DD2B63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営業２課</c:v>
                </c:pt>
              </c:strCache>
            </c:strRef>
          </c:tx>
          <c:spPr>
            <a:solidFill>
              <a:srgbClr val="9FD9F6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400000</c:v>
                </c:pt>
                <c:pt idx="1">
                  <c:v>500000</c:v>
                </c:pt>
                <c:pt idx="2">
                  <c:v>590000</c:v>
                </c:pt>
                <c:pt idx="3">
                  <c:v>740000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F9-4A4D-A574-DB58DD2B63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営業３課</c:v>
                </c:pt>
              </c:strCache>
            </c:strRef>
          </c:tx>
          <c:spPr>
            <a:solidFill>
              <a:srgbClr val="F4B4D0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</c:strCache>
            </c:strRef>
          </c:cat>
          <c:val>
            <c:numRef>
              <c:f>Sheet1!$D$2:$D$5</c:f>
              <c:numCache>
                <c:formatCode>#,##0</c:formatCode>
                <c:ptCount val="4"/>
                <c:pt idx="0">
                  <c:v>300000</c:v>
                </c:pt>
                <c:pt idx="1">
                  <c:v>560000</c:v>
                </c:pt>
                <c:pt idx="2">
                  <c:v>500000</c:v>
                </c:pt>
                <c:pt idx="3">
                  <c:v>520000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F9-4A4D-A574-DB58DD2B63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1907999"/>
        <c:axId val="662062735"/>
      </c:barChart>
      <c:catAx>
        <c:axId val="661907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pPr>
            <a:endParaRPr lang="ja-JP"/>
          </a:p>
        </c:txPr>
        <c:crossAx val="662062735"/>
        <c:crosses val="autoZero"/>
        <c:auto val="1"/>
        <c:lblAlgn val="ctr"/>
        <c:lblOffset val="100"/>
        <c:noMultiLvlLbl val="0"/>
      </c:catAx>
      <c:valAx>
        <c:axId val="6620627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defRPr>
            </a:pPr>
            <a:endParaRPr lang="ja-JP"/>
          </a:p>
        </c:txPr>
        <c:crossAx val="6619079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aseline="0">
          <a:latin typeface="メイリオ" panose="020B0604030504040204" pitchFamily="50" charset="-128"/>
          <a:ea typeface="メイリオ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444ABE-A850-4C11-ACB2-FEDC57798718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94602-5005-49E6-90C7-54E4D65942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2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E52B68-32BE-4FA5-B164-65F87D893ED0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64A1B1-1118-4EAD-893B-8F33BD814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3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0BD065C-67DA-4BB6-A33E-895AF9FA333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D821CB-CD0E-4331-ACA9-442CC0C33DF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3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ADE932-5928-40F6-B860-18D5DBCFD9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59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E1A2C89-F07C-4E8F-9FC6-D5DB76C2E5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35B9379-F452-496B-9272-FB909F36F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4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16ABC4B-27D8-467D-AFB2-220AC29B9D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538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C64CA1A-BA09-4A83-84A3-C66BA35942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9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11AA5A4-F4B6-44E5-9FDB-688FDEFE2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17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21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830980E-8ECC-46EB-9D9E-7BC5D99DAA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31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C9EB77D-FBFB-4603-9E08-C919AAB262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338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C068FC8-9865-8741-A8CD-D34C8241C9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5630265"/>
              </p:ext>
            </p:extLst>
          </p:nvPr>
        </p:nvGraphicFramePr>
        <p:xfrm>
          <a:off x="1160672" y="1468335"/>
          <a:ext cx="7035017" cy="4539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円/楕円 20">
            <a:extLst>
              <a:ext uri="{FF2B5EF4-FFF2-40B4-BE49-F238E27FC236}">
                <a16:creationId xmlns:a16="http://schemas.microsoft.com/office/drawing/2014/main" id="{3E62F979-DB0F-FB47-C163-6583BFF02DF7}"/>
              </a:ext>
            </a:extLst>
          </p:cNvPr>
          <p:cNvSpPr/>
          <p:nvPr/>
        </p:nvSpPr>
        <p:spPr>
          <a:xfrm>
            <a:off x="8024664" y="2485000"/>
            <a:ext cx="3024336" cy="289451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営業２課は</a:t>
            </a:r>
            <a:endParaRPr lang="en-US" altLang="ja-JP" sz="2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毎月売上が伸長</a:t>
            </a:r>
            <a:endParaRPr lang="en-US" altLang="ja-JP" sz="2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2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好調に推移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2026-03-20T21:59:37Z</dcterms:modified>
</cp:coreProperties>
</file>