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58" r:id="rId1"/>
  </p:sldMasterIdLst>
  <p:notesMasterIdLst>
    <p:notesMasterId r:id="rId3"/>
  </p:notesMasterIdLst>
  <p:handoutMasterIdLst>
    <p:handoutMasterId r:id="rId4"/>
  </p:handoutMasterIdLst>
  <p:sldIdLst>
    <p:sldId id="50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メイリオ" pitchFamily="50" charset="-128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3135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  <p15:guide id="5" orient="horz" pos="391" userDrawn="1">
          <p15:clr>
            <a:srgbClr val="A4A3A4"/>
          </p15:clr>
        </p15:guide>
        <p15:guide id="6" pos="630" userDrawn="1">
          <p15:clr>
            <a:srgbClr val="A4A3A4"/>
          </p15:clr>
        </p15:guide>
        <p15:guide id="7" pos="705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2640" userDrawn="1">
          <p15:clr>
            <a:srgbClr val="A4A3A4"/>
          </p15:clr>
        </p15:guide>
        <p15:guide id="10" pos="50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088"/>
    <a:srgbClr val="F4B4D0"/>
    <a:srgbClr val="A59ACA"/>
    <a:srgbClr val="9FD9F6"/>
    <a:srgbClr val="A5D4AD"/>
    <a:srgbClr val="FFF9B1"/>
    <a:srgbClr val="49AAD2"/>
    <a:srgbClr val="5AA572"/>
    <a:srgbClr val="DED46E"/>
    <a:srgbClr val="F5B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42" autoAdjust="0"/>
    <p:restoredTop sz="94687" autoAdjust="0"/>
  </p:normalViewPr>
  <p:slideViewPr>
    <p:cSldViewPr>
      <p:cViewPr varScale="1">
        <p:scale>
          <a:sx n="94" d="100"/>
          <a:sy n="94" d="100"/>
        </p:scale>
        <p:origin x="426" y="66"/>
      </p:cViewPr>
      <p:guideLst>
        <p:guide orient="horz" pos="2160"/>
        <p:guide orient="horz" pos="1185"/>
        <p:guide orient="horz" pos="3135"/>
        <p:guide orient="horz" pos="3974"/>
        <p:guide orient="horz" pos="391"/>
        <p:guide pos="630"/>
        <p:guide pos="7050"/>
        <p:guide pos="3840"/>
        <p:guide pos="2640"/>
        <p:guide pos="50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654" y="-108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349535995501074"/>
          <c:y val="5.1367125984251992E-2"/>
          <c:w val="0.83579035433072513"/>
          <c:h val="0.79421899606299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2024年</c:v>
                </c:pt>
              </c:strCache>
            </c:strRef>
          </c:cat>
          <c:val>
            <c:numRef>
              <c:f>Sheet1!$B$2:$B$7</c:f>
              <c:numCache>
                <c:formatCode>0;_䄇</c:formatCode>
                <c:ptCount val="6"/>
                <c:pt idx="0">
                  <c:v>301</c:v>
                </c:pt>
                <c:pt idx="1">
                  <c:v>336</c:v>
                </c:pt>
                <c:pt idx="2">
                  <c:v>368</c:v>
                </c:pt>
                <c:pt idx="3">
                  <c:v>384</c:v>
                </c:pt>
                <c:pt idx="4">
                  <c:v>452</c:v>
                </c:pt>
                <c:pt idx="5">
                  <c:v>556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26-4FE7-B676-F23B1CC6FD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7811200"/>
        <c:axId val="217825280"/>
      </c:barChart>
      <c:catAx>
        <c:axId val="217811200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crossAx val="217825280"/>
        <c:crosses val="autoZero"/>
        <c:auto val="1"/>
        <c:lblAlgn val="ctr"/>
        <c:lblOffset val="100"/>
        <c:noMultiLvlLbl val="0"/>
      </c:catAx>
      <c:valAx>
        <c:axId val="217825280"/>
        <c:scaling>
          <c:orientation val="minMax"/>
        </c:scaling>
        <c:delete val="0"/>
        <c:axPos val="l"/>
        <c:majorGridlines/>
        <c:numFmt formatCode="#,##0_);[Red]\(#,##0\)" sourceLinked="0"/>
        <c:majorTickMark val="out"/>
        <c:minorTickMark val="none"/>
        <c:tickLblPos val="nextTo"/>
        <c:crossAx val="217811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ja-JP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E444ABE-A850-4C11-ACB2-FEDC57798718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3794602-5005-49E6-90C7-54E4D65942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1267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7E52B68-32BE-4FA5-B164-65F87D893ED0}" type="datetimeFigureOut">
              <a:rPr lang="ja-JP" altLang="en-US"/>
              <a:pPr>
                <a:defRPr/>
              </a:pPr>
              <a:t>2026/3/21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364A1B1-1118-4EAD-893B-8F33BD8142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23750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>
            <a:spLocks noGrp="1"/>
          </p:cNvSpPr>
          <p:nvPr>
            <p:ph type="ctrTitle"/>
          </p:nvPr>
        </p:nvSpPr>
        <p:spPr>
          <a:xfrm>
            <a:off x="1000369" y="1880828"/>
            <a:ext cx="10191262" cy="1008062"/>
          </a:xfrm>
        </p:spPr>
        <p:txBody>
          <a:bodyPr anchor="t"/>
          <a:lstStyle>
            <a:lvl1pPr algn="ctr">
              <a:lnSpc>
                <a:spcPct val="1200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3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4382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メ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0BD065C-67DA-4BB6-A33E-895AF9FA333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55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80D821CB-CD0E-4331-ACA9-442CC0C33DF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7130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サブカラー#2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DAADE932-5928-40F6-B860-18D5DBCFD9F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92595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ブラック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6"/>
          </a:solidFill>
          <a:ln>
            <a:noFill/>
          </a:ln>
          <a:effectLst/>
        </p:spPr>
        <p:txBody>
          <a:bodyPr lIns="0" tIns="0" rIns="0" bIns="0" anchor="ctr">
            <a:spAutoFit/>
          </a:bodyPr>
          <a:lstStyle/>
          <a:p>
            <a:pPr algn="just" fontAlgn="auto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 dirty="0">
              <a:solidFill>
                <a:srgbClr val="4D4D4D"/>
              </a:solidFill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FFFFF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 bwMode="white"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0E1A2C89-F07C-4E8F-9FC6-D5DB76C2E5A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116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 userDrawn="1"/>
        </p:nvSpPr>
        <p:spPr bwMode="gray">
          <a:xfrm>
            <a:off x="0" y="3290500"/>
            <a:ext cx="2328985" cy="276999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35B9379-F452-496B-9272-FB909F36FC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1"/>
          </p:nvPr>
        </p:nvSpPr>
        <p:spPr bwMode="white">
          <a:solidFill>
            <a:schemeClr val="bg1">
              <a:alpha val="2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1441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16ABC4B-27D8-467D-AFB2-220AC29B9D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538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目次#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cxnSp>
        <p:nvCxnSpPr>
          <p:cNvPr id="4" name="直線コネクタ 3"/>
          <p:cNvCxnSpPr/>
          <p:nvPr userDrawn="1"/>
        </p:nvCxnSpPr>
        <p:spPr>
          <a:xfrm>
            <a:off x="0" y="3500438"/>
            <a:ext cx="12192000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3032956"/>
            <a:ext cx="11521280" cy="396044"/>
          </a:xfrm>
        </p:spPr>
        <p:txBody>
          <a:bodyPr/>
          <a:lstStyle>
            <a:lvl1pPr algn="ctr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4C64CA1A-BA09-4A83-84A3-C66BA35942B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791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C Banner"/>
          <p:cNvSpPr>
            <a:spLocks noChangeArrowheads="1"/>
          </p:cNvSpPr>
          <p:nvPr userDrawn="1"/>
        </p:nvSpPr>
        <p:spPr bwMode="auto">
          <a:xfrm>
            <a:off x="0" y="6553200"/>
            <a:ext cx="12192000" cy="306388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AC Banner"/>
          <p:cNvSpPr>
            <a:spLocks noChangeArrowheads="1"/>
          </p:cNvSpPr>
          <p:nvPr userDrawn="1"/>
        </p:nvSpPr>
        <p:spPr bwMode="auto">
          <a:xfrm>
            <a:off x="0" y="1"/>
            <a:ext cx="12192000" cy="620713"/>
          </a:xfrm>
          <a:prstGeom prst="rect">
            <a:avLst/>
          </a:prstGeom>
          <a:solidFill>
            <a:srgbClr val="1D208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ja-JP" sz="1200">
              <a:latin typeface="Times New Roman" pitchFamily="18" charset="0"/>
            </a:endParaRPr>
          </a:p>
        </p:txBody>
      </p:sp>
      <p:sp>
        <p:nvSpPr>
          <p:cNvPr id="5" name="Line 5"/>
          <p:cNvSpPr>
            <a:spLocks noChangeShapeType="1"/>
          </p:cNvSpPr>
          <p:nvPr userDrawn="1"/>
        </p:nvSpPr>
        <p:spPr bwMode="gray">
          <a:xfrm>
            <a:off x="0" y="620713"/>
            <a:ext cx="12192000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/>
          <a:lstStyle/>
          <a:p>
            <a:endParaRPr lang="ja-JP" altLang="en-US"/>
          </a:p>
        </p:txBody>
      </p:sp>
      <p:sp>
        <p:nvSpPr>
          <p:cNvPr id="6" name="Rectangle 10"/>
          <p:cNvSpPr>
            <a:spLocks noChangeArrowheads="1"/>
          </p:cNvSpPr>
          <p:nvPr userDrawn="1"/>
        </p:nvSpPr>
        <p:spPr bwMode="auto">
          <a:xfrm>
            <a:off x="0" y="519520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0" y="6369458"/>
            <a:ext cx="65" cy="276999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ー 5"/>
          <p:cNvSpPr txBox="1">
            <a:spLocks/>
          </p:cNvSpPr>
          <p:nvPr userDrawn="1"/>
        </p:nvSpPr>
        <p:spPr>
          <a:xfrm>
            <a:off x="5564555" y="6556376"/>
            <a:ext cx="6469185" cy="257175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1000" b="1" kern="12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b="0" dirty="0">
                <a:solidFill>
                  <a:schemeClr val="bg1"/>
                </a:solidFill>
              </a:rPr>
              <a:t>Copyright © 2015-2016 </a:t>
            </a:r>
            <a:r>
              <a:rPr lang="ja-JP" altLang="en-US" sz="1000" b="0" dirty="0">
                <a:solidFill>
                  <a:schemeClr val="bg1"/>
                </a:solidFill>
              </a:rPr>
              <a:t>企画書・提案書テンプレートの作り方 </a:t>
            </a:r>
            <a:r>
              <a:rPr lang="en-US" altLang="ja-JP" sz="1000" b="0" dirty="0">
                <a:solidFill>
                  <a:schemeClr val="bg1"/>
                </a:solidFill>
              </a:rPr>
              <a:t>All Rights Reserved.</a:t>
            </a:r>
            <a:endParaRPr lang="ja-JP" altLang="en-US" sz="1000" dirty="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9" name="フッター プレースホルダー 3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94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補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1"/>
            <a:ext cx="12192000" cy="657225"/>
          </a:xfrm>
          <a:prstGeom prst="roundRect">
            <a:avLst>
              <a:gd name="adj" fmla="val 0"/>
            </a:avLst>
          </a:prstGeom>
          <a:solidFill>
            <a:schemeClr val="tx1">
              <a:alpha val="7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chemeClr val="bg1"/>
              </a:solidFill>
            </a:endParaRPr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0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211AA5A4-F4B6-44E5-9FDB-688FDEFE2E8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5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lnSpc>
                <a:spcPct val="120000"/>
              </a:lnSpc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1708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補足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rrowheads="1"/>
          </p:cNvSpPr>
          <p:nvPr userDrawn="1"/>
        </p:nvSpPr>
        <p:spPr bwMode="auto">
          <a:xfrm>
            <a:off x="3908" y="0"/>
            <a:ext cx="12188092" cy="147638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 rot="16200000">
            <a:off x="-3341138" y="3351884"/>
            <a:ext cx="6865938" cy="187570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5" name="AutoShape 3"/>
          <p:cNvSpPr>
            <a:spLocks noChangeArrowheads="1"/>
          </p:cNvSpPr>
          <p:nvPr userDrawn="1"/>
        </p:nvSpPr>
        <p:spPr bwMode="auto">
          <a:xfrm>
            <a:off x="-1955" y="6729414"/>
            <a:ext cx="12188094" cy="149225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6" name="AutoShape 3"/>
          <p:cNvSpPr>
            <a:spLocks noChangeArrowheads="1"/>
          </p:cNvSpPr>
          <p:nvPr userDrawn="1"/>
        </p:nvSpPr>
        <p:spPr bwMode="auto">
          <a:xfrm rot="16200000">
            <a:off x="8665247" y="3347123"/>
            <a:ext cx="6865937" cy="187569"/>
          </a:xfrm>
          <a:prstGeom prst="roundRect">
            <a:avLst>
              <a:gd name="adj" fmla="val 0"/>
            </a:avLst>
          </a:prstGeom>
          <a:pattFill prst="pct50">
            <a:fgClr>
              <a:schemeClr val="tx2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defRPr/>
            </a:pPr>
            <a:endParaRPr lang="en-US" altLang="ja-JP" sz="2000"/>
          </a:p>
        </p:txBody>
      </p:sp>
      <p:sp>
        <p:nvSpPr>
          <p:cNvPr id="7" name="正方形/長方形 6"/>
          <p:cNvSpPr>
            <a:spLocks noChangeArrowheads="1"/>
          </p:cNvSpPr>
          <p:nvPr userDrawn="1"/>
        </p:nvSpPr>
        <p:spPr bwMode="auto">
          <a:xfrm>
            <a:off x="185617" y="3278481"/>
            <a:ext cx="11818815" cy="320088"/>
          </a:xfrm>
          <a:prstGeom prst="rect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35360" y="692696"/>
            <a:ext cx="11521280" cy="396044"/>
          </a:xfrm>
        </p:spPr>
        <p:txBody>
          <a:bodyPr/>
          <a:lstStyle>
            <a:lvl1pPr algn="ctr">
              <a:defRPr b="1">
                <a:solidFill>
                  <a:schemeClr val="tx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8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>
              <a:alpha val="80000"/>
            </a:schemeClr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2113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留意事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>
            <a:spLocks noChangeArrowheads="1"/>
          </p:cNvSpPr>
          <p:nvPr userDrawn="1"/>
        </p:nvSpPr>
        <p:spPr bwMode="auto">
          <a:xfrm>
            <a:off x="0" y="3268956"/>
            <a:ext cx="12192000" cy="320088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600"/>
              </a:spcAft>
              <a:defRPr/>
            </a:pPr>
            <a:endParaRPr lang="ja-JP" altLang="en-US" sz="1600">
              <a:solidFill>
                <a:srgbClr val="4D4D4D"/>
              </a:solidFill>
            </a:endParaRPr>
          </a:p>
        </p:txBody>
      </p:sp>
      <p:sp>
        <p:nvSpPr>
          <p:cNvPr id="4" name="AutoShape 3"/>
          <p:cNvSpPr>
            <a:spLocks noChangeArrowheads="1"/>
          </p:cNvSpPr>
          <p:nvPr userDrawn="1"/>
        </p:nvSpPr>
        <p:spPr bwMode="auto">
          <a:xfrm>
            <a:off x="1000369" y="620713"/>
            <a:ext cx="10191262" cy="5688012"/>
          </a:xfrm>
          <a:prstGeom prst="roundRect">
            <a:avLst>
              <a:gd name="adj" fmla="val 1569"/>
            </a:avLst>
          </a:prstGeom>
          <a:solidFill>
            <a:schemeClr val="bg1"/>
          </a:solidFill>
          <a:ln w="6350">
            <a:solidFill>
              <a:schemeClr val="tx1"/>
            </a:solidFill>
            <a:round/>
            <a:headEnd/>
            <a:tailEnd/>
          </a:ln>
        </p:spPr>
        <p:txBody>
          <a:bodyPr lIns="288000" tIns="540000" rIns="288000" bIns="180000" anchor="ctr"/>
          <a:lstStyle>
            <a:lvl1pPr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algn="just">
              <a:lnSpc>
                <a:spcPct val="14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endParaRPr lang="en-US" altLang="ja-JP" sz="16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00369" y="908720"/>
            <a:ext cx="10191262" cy="396044"/>
          </a:xfrm>
        </p:spPr>
        <p:txBody>
          <a:bodyPr/>
          <a:lstStyle>
            <a:lvl1pPr algn="ctr">
              <a:defRPr b="1">
                <a:solidFill>
                  <a:schemeClr val="accent2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2"/>
          <p:cNvSpPr>
            <a:spLocks noGrp="1"/>
          </p:cNvSpPr>
          <p:nvPr>
            <p:ph type="ftr" sz="quarter" idx="10"/>
          </p:nvPr>
        </p:nvSpPr>
        <p:spPr bwMode="white">
          <a:solidFill>
            <a:schemeClr val="bg1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9830980E-8ECC-46EB-9D9E-7BC5D99DAA3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313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ランク（ベース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>
          <a:solidFill>
            <a:schemeClr val="bg2"/>
          </a:solidFill>
        </p:spPr>
        <p:txBody>
          <a:bodyPr/>
          <a:lstStyle>
            <a:lvl1pPr algn="ctr">
              <a:lnSpc>
                <a:spcPct val="120000"/>
              </a:lnSpc>
              <a:defRPr sz="8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1"/>
          </p:nvPr>
        </p:nvSpPr>
        <p:spPr>
          <a:xfrm>
            <a:off x="9153770" y="6592889"/>
            <a:ext cx="2844800" cy="25717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fld id="{5C9EB77D-FBFB-4603-9E08-C919AAB262C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1338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336062" y="152401"/>
            <a:ext cx="1151987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6" name="フッター プレースホルダー 3"/>
          <p:cNvSpPr>
            <a:spLocks noGrp="1"/>
          </p:cNvSpPr>
          <p:nvPr>
            <p:ph type="ftr" sz="quarter" idx="3"/>
          </p:nvPr>
        </p:nvSpPr>
        <p:spPr>
          <a:xfrm>
            <a:off x="113324" y="6575426"/>
            <a:ext cx="779585" cy="201613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txBody>
          <a:bodyPr wrap="square" lIns="0" tIns="36000" rIns="0" bIns="18000" anchor="ctr" anchorCtr="0">
            <a:spAutoFit/>
          </a:bodyPr>
          <a:lstStyle>
            <a:lvl1pPr algn="ctr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800">
                <a:solidFill>
                  <a:srgbClr val="4D4D4D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#XXXXXX</a:t>
            </a:r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200">
          <a:solidFill>
            <a:schemeClr val="tx1"/>
          </a:solidFill>
          <a:latin typeface="メイリオ" pitchFamily="50" charset="-128"/>
          <a:ea typeface="メイリオ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棒グラフ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6BD8F557-CBF9-49E0-786A-CCACBC1D6C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4168473"/>
              </p:ext>
            </p:extLst>
          </p:nvPr>
        </p:nvGraphicFramePr>
        <p:xfrm>
          <a:off x="1357282" y="1511796"/>
          <a:ext cx="8699158" cy="4846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049FA78-8A1C-9615-D7C2-104565093650}"/>
              </a:ext>
            </a:extLst>
          </p:cNvPr>
          <p:cNvSpPr txBox="1"/>
          <p:nvPr/>
        </p:nvSpPr>
        <p:spPr>
          <a:xfrm>
            <a:off x="8796300" y="1276103"/>
            <a:ext cx="1785918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1600" b="1" dirty="0"/>
              <a:t>CAGR</a:t>
            </a:r>
          </a:p>
          <a:p>
            <a:r>
              <a:rPr lang="ja-JP" altLang="en-US" sz="1600" b="1" dirty="0"/>
              <a:t>（年平均伸長率）</a:t>
            </a:r>
            <a:endParaRPr lang="en-US" altLang="ja-JP" sz="1600" b="1" dirty="0"/>
          </a:p>
          <a:p>
            <a:r>
              <a:rPr lang="en-US" altLang="ja-JP" sz="1600" b="1" dirty="0"/>
              <a:t>13.1</a:t>
            </a:r>
            <a:r>
              <a:rPr lang="ja-JP" altLang="en-US" sz="1600" b="1" dirty="0"/>
              <a:t>％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E82176E-88C9-433E-064B-A785B202B73A}"/>
              </a:ext>
            </a:extLst>
          </p:cNvPr>
          <p:cNvCxnSpPr/>
          <p:nvPr/>
        </p:nvCxnSpPr>
        <p:spPr>
          <a:xfrm flipV="1">
            <a:off x="2603612" y="2428869"/>
            <a:ext cx="4979938" cy="1410449"/>
          </a:xfrm>
          <a:prstGeom prst="straightConnector1">
            <a:avLst/>
          </a:prstGeom>
          <a:noFill/>
          <a:ln w="57150" cap="flat" cmpd="sng" algn="ctr">
            <a:solidFill>
              <a:srgbClr val="FADA7A">
                <a:lumMod val="75000"/>
              </a:srgbClr>
            </a:solidFill>
            <a:prstDash val="solid"/>
            <a:headEnd type="none" w="med" len="med"/>
            <a:tailEnd type="triangle" w="med" len="med"/>
          </a:ln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ysClr val="windowText" lastClr="000000">
                <a:tint val="100000"/>
                <a:shade val="100000"/>
                <a:hueMod val="100000"/>
                <a:satMod val="100000"/>
              </a:sysClr>
            </a:contourClr>
          </a:sp3d>
        </p:spPr>
      </p:cxnSp>
      <p:sp>
        <p:nvSpPr>
          <p:cNvPr id="8" name="タイトル 16">
            <a:extLst>
              <a:ext uri="{FF2B5EF4-FFF2-40B4-BE49-F238E27FC236}">
                <a16:creationId xmlns:a16="http://schemas.microsoft.com/office/drawing/2014/main" id="{88D13B6D-6DC9-34BA-D0A1-7702C6ACF9A7}"/>
              </a:ext>
            </a:extLst>
          </p:cNvPr>
          <p:cNvSpPr txBox="1">
            <a:spLocks/>
          </p:cNvSpPr>
          <p:nvPr/>
        </p:nvSpPr>
        <p:spPr bwMode="auto">
          <a:xfrm>
            <a:off x="1245424" y="678110"/>
            <a:ext cx="8955032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200" kern="120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defRPr>
            </a:lvl9pPr>
          </a:lstStyle>
          <a:p>
            <a:pPr marL="0" lvl="2"/>
            <a:r>
              <a:rPr lang="ja-JP" altLang="en-US" sz="2000" dirty="0">
                <a:latin typeface="+mj-ea"/>
                <a:ea typeface="+mj-ea"/>
                <a:cs typeface="+mj-cs"/>
              </a:rPr>
              <a:t>刺激タイプ飲料はここ５年で年平均</a:t>
            </a:r>
            <a:r>
              <a:rPr lang="en-US" altLang="ja-JP" sz="2000" dirty="0">
                <a:latin typeface="+mj-ea"/>
                <a:ea typeface="+mj-ea"/>
                <a:cs typeface="+mj-cs"/>
              </a:rPr>
              <a:t>13</a:t>
            </a:r>
            <a:r>
              <a:rPr lang="ja-JP" altLang="en-US" sz="2000" dirty="0">
                <a:latin typeface="+mj-ea"/>
                <a:ea typeface="+mj-ea"/>
                <a:cs typeface="+mj-cs"/>
              </a:rPr>
              <a:t>％以上、合計</a:t>
            </a:r>
            <a:r>
              <a:rPr lang="en-US" altLang="ja-JP" sz="2000" dirty="0">
                <a:latin typeface="+mj-ea"/>
                <a:ea typeface="+mj-ea"/>
                <a:cs typeface="+mj-cs"/>
              </a:rPr>
              <a:t>185</a:t>
            </a:r>
            <a:r>
              <a:rPr lang="ja-JP" altLang="en-US" sz="2000" dirty="0">
                <a:latin typeface="+mj-ea"/>
                <a:ea typeface="+mj-ea"/>
                <a:cs typeface="+mj-cs"/>
              </a:rPr>
              <a:t>％伸びた</a:t>
            </a:r>
            <a:br>
              <a:rPr lang="ja-JP" altLang="en-US" sz="2000" dirty="0">
                <a:latin typeface="+mj-ea"/>
                <a:ea typeface="+mj-ea"/>
                <a:cs typeface="+mj-cs"/>
              </a:rPr>
            </a:br>
            <a:endParaRPr lang="ja-JP" altLang="en-US" sz="2000" dirty="0">
              <a:latin typeface="+mj-ea"/>
              <a:ea typeface="+mj-ea"/>
              <a:cs typeface="+mj-cs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F739D41-0A9B-0EAC-B424-32836E4D9FA3}"/>
              </a:ext>
            </a:extLst>
          </p:cNvPr>
          <p:cNvSpPr txBox="1"/>
          <p:nvPr/>
        </p:nvSpPr>
        <p:spPr>
          <a:xfrm>
            <a:off x="2182230" y="1308880"/>
            <a:ext cx="622900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ja-JP" altLang="en-US" b="1" dirty="0">
                <a:solidFill>
                  <a:srgbClr val="1D2088"/>
                </a:solidFill>
                <a:latin typeface="+mn-ea"/>
                <a:ea typeface="+mn-ea"/>
              </a:rPr>
              <a:t>刺激性飲料の市場推移 </a:t>
            </a:r>
            <a:r>
              <a:rPr lang="ja-JP" altLang="en-US" dirty="0">
                <a:solidFill>
                  <a:srgbClr val="1D2088"/>
                </a:solidFill>
                <a:latin typeface="+mn-ea"/>
                <a:ea typeface="+mn-ea"/>
              </a:rPr>
              <a:t>（億円）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category"/>
        </p:bldSub>
      </p:bldGraphic>
      <p:bldP spid="3" grpId="0" animBg="1"/>
    </p:bld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werPoint Design">
  <a:themeElements>
    <a:clrScheme name="PowerPoint Design">
      <a:dk1>
        <a:srgbClr val="4D4D4D"/>
      </a:dk1>
      <a:lt1>
        <a:srgbClr val="FFFFFF"/>
      </a:lt1>
      <a:dk2>
        <a:srgbClr val="0071BC"/>
      </a:dk2>
      <a:lt2>
        <a:srgbClr val="EAEAEA"/>
      </a:lt2>
      <a:accent1>
        <a:srgbClr val="E2F1FA"/>
      </a:accent1>
      <a:accent2>
        <a:srgbClr val="FF5050"/>
      </a:accent2>
      <a:accent3>
        <a:srgbClr val="FFE5E5"/>
      </a:accent3>
      <a:accent4>
        <a:srgbClr val="FFFFFF"/>
      </a:accent4>
      <a:accent5>
        <a:srgbClr val="FFFFFF"/>
      </a:accent5>
      <a:accent6>
        <a:srgbClr val="000000"/>
      </a:accent6>
      <a:hlink>
        <a:srgbClr val="FFFFFF"/>
      </a:hlink>
      <a:folHlink>
        <a:srgbClr val="FFFFFF"/>
      </a:folHlink>
    </a:clrScheme>
    <a:fontScheme name="メイリオ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round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lIns="0" tIns="0" rIns="0" bIns="0">
        <a:spAutoFit/>
      </a:bodyPr>
      <a:lstStyle>
        <a:defPPr algn="just">
          <a:lnSpc>
            <a:spcPct val="140000"/>
          </a:lnSpc>
          <a:spcBef>
            <a:spcPct val="0"/>
          </a:spcBef>
          <a:spcAft>
            <a:spcPts val="600"/>
          </a:spcAft>
          <a:defRPr sz="1600" dirty="0">
            <a:solidFill>
              <a:srgbClr val="4D4D4D"/>
            </a:solidFill>
            <a:latin typeface="メイリオ" pitchFamily="50" charset="-128"/>
            <a:ea typeface="メイリオ" pitchFamily="50" charset="-128"/>
            <a:cs typeface="メイリオ" pitchFamily="50" charset="-128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アース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  <a:fontScheme name="ユーザー定義 3">
    <a:majorFont>
      <a:latin typeface="Bookman Old Style"/>
      <a:ea typeface="HG明朝E"/>
      <a:cs typeface=""/>
    </a:majorFont>
    <a:minorFont>
      <a:latin typeface="Arial"/>
      <a:ea typeface="ＭＳ Ｐゴシック"/>
      <a:cs typeface=""/>
    </a:minorFont>
  </a:fontScheme>
  <a:fmtScheme name="アース">
    <a:fillStyleLst>
      <a:solidFill>
        <a:schemeClr val="phClr"/>
      </a:solidFill>
      <a:gradFill rotWithShape="1">
        <a:gsLst>
          <a:gs pos="0">
            <a:schemeClr val="phClr">
              <a:tint val="45000"/>
              <a:satMod val="200000"/>
            </a:schemeClr>
          </a:gs>
          <a:gs pos="30000">
            <a:schemeClr val="phClr">
              <a:tint val="61000"/>
              <a:satMod val="200000"/>
            </a:schemeClr>
          </a:gs>
          <a:gs pos="45000">
            <a:schemeClr val="phClr">
              <a:tint val="66000"/>
              <a:satMod val="200000"/>
            </a:schemeClr>
          </a:gs>
          <a:gs pos="55000">
            <a:schemeClr val="phClr">
              <a:tint val="66000"/>
              <a:satMod val="200000"/>
            </a:schemeClr>
          </a:gs>
          <a:gs pos="73000">
            <a:schemeClr val="phClr">
              <a:tint val="61000"/>
              <a:satMod val="200000"/>
            </a:schemeClr>
          </a:gs>
          <a:gs pos="100000">
            <a:schemeClr val="phClr">
              <a:tint val="45000"/>
              <a:satMod val="200000"/>
            </a:schemeClr>
          </a:gs>
        </a:gsLst>
        <a:lin ang="950000" scaled="1"/>
      </a:gradFill>
      <a:gradFill rotWithShape="1">
        <a:gsLst>
          <a:gs pos="0">
            <a:schemeClr val="phClr">
              <a:shade val="63000"/>
            </a:schemeClr>
          </a:gs>
          <a:gs pos="30000">
            <a:schemeClr val="phClr">
              <a:shade val="90000"/>
              <a:satMod val="110000"/>
            </a:schemeClr>
          </a:gs>
          <a:gs pos="45000">
            <a:schemeClr val="phClr">
              <a:shade val="100000"/>
              <a:satMod val="118000"/>
            </a:schemeClr>
          </a:gs>
          <a:gs pos="55000">
            <a:schemeClr val="phClr">
              <a:shade val="100000"/>
              <a:satMod val="118000"/>
            </a:schemeClr>
          </a:gs>
          <a:gs pos="73000">
            <a:schemeClr val="phClr">
              <a:shade val="90000"/>
              <a:satMod val="110000"/>
            </a:schemeClr>
          </a:gs>
          <a:gs pos="100000">
            <a:schemeClr val="phClr">
              <a:shade val="63000"/>
            </a:schemeClr>
          </a:gs>
        </a:gsLst>
        <a:lin ang="950000" scaled="1"/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54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50800" dist="430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balanced" dir="t">
            <a:rot lat="0" lon="0" rev="0"/>
          </a:lightRig>
        </a:scene3d>
        <a:sp3d prstMaterial="matte">
          <a:bevelT w="0" h="0"/>
          <a:contourClr>
            <a:schemeClr val="phClr">
              <a:tint val="100000"/>
              <a:shade val="100000"/>
              <a:hueMod val="100000"/>
              <a:satMod val="100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50000"/>
            </a:srgbClr>
          </a:outerShdw>
        </a:effectLst>
        <a:scene3d>
          <a:camera prst="orthographicFront" fov="0">
            <a:rot lat="0" lon="0" rev="0"/>
          </a:camera>
          <a:lightRig rig="soft" dir="t">
            <a:rot lat="0" lon="0" rev="2700000"/>
          </a:lightRig>
        </a:scene3d>
        <a:sp3d prstMaterial="matte">
          <a:bevelT w="50800" h="50800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60000"/>
              <a:satMod val="300000"/>
            </a:schemeClr>
          </a:gs>
          <a:gs pos="30000">
            <a:schemeClr val="phClr">
              <a:shade val="80000"/>
              <a:satMod val="230000"/>
            </a:schemeClr>
          </a:gs>
          <a:gs pos="100000">
            <a:schemeClr val="phClr">
              <a:tint val="97000"/>
              <a:satMod val="220000"/>
            </a:schemeClr>
          </a:gs>
        </a:gsLst>
        <a:lin ang="16200000" scaled="1"/>
      </a:gradFill>
      <a:blipFill>
        <a:blip xmlns:r="http://schemas.openxmlformats.org/officeDocument/2006/relationships" r:embed="rId1">
          <a:duotone>
            <a:schemeClr val="phClr">
              <a:shade val="6000"/>
              <a:satMod val="120000"/>
            </a:schemeClr>
            <a:schemeClr val="phClr">
              <a:tint val="90000"/>
            </a:schemeClr>
          </a:duotone>
        </a:blip>
        <a:tile tx="0" ty="0" sx="35000" sy="40000" flip="x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36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Wingdings</vt:lpstr>
      <vt:lpstr>PowerPoint Design</vt:lpstr>
      <vt:lpstr>棒グラフ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2016-05-25T06:39:55Z</dcterms:created>
  <dcterms:modified xsi:type="dcterms:W3CDTF">2026-03-20T21:59:35Z</dcterms:modified>
</cp:coreProperties>
</file>