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FFFFFF"/>
    <a:srgbClr val="4D4D4D"/>
    <a:srgbClr val="777777"/>
    <a:srgbClr val="787878"/>
    <a:srgbClr val="797979"/>
    <a:srgbClr val="7A7A7A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6" d="100"/>
          <a:sy n="96" d="100"/>
        </p:scale>
        <p:origin x="1038" y="27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333333"/>
                </a:solidFill>
                <a:latin typeface="メイリオ"/>
                <a:ea typeface="メイリオ"/>
                <a:cs typeface="メイリオ"/>
              </a:defRPr>
            </a:pPr>
            <a:r>
              <a:rPr lang="ja-JP" altLang="en-US"/>
              <a:t>　</a:t>
            </a:r>
          </a:p>
        </c:rich>
      </c:tx>
      <c:layout>
        <c:manualLayout>
          <c:xMode val="edge"/>
          <c:yMode val="edge"/>
          <c:x val="0.41773547857350779"/>
          <c:y val="4.380960530060509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6923413419476408E-2"/>
          <c:y val="0.14285734283214599"/>
          <c:w val="0.846510532337304"/>
          <c:h val="0.700953684809681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9525">
              <a:solidFill>
                <a:schemeClr val="tx1"/>
              </a:solidFill>
            </a:ln>
          </c:spPr>
          <c:invertIfNegative val="0"/>
          <c:cat>
            <c:strRef>
              <c:f>bar!$C$6:$C$12</c:f>
              <c:strCache>
                <c:ptCount val="7"/>
                <c:pt idx="0">
                  <c:v>2013年</c:v>
                </c:pt>
                <c:pt idx="1">
                  <c:v>2014年</c:v>
                </c:pt>
                <c:pt idx="2">
                  <c:v>2015年</c:v>
                </c:pt>
                <c:pt idx="3">
                  <c:v>2016年</c:v>
                </c:pt>
                <c:pt idx="4">
                  <c:v>2017年</c:v>
                </c:pt>
                <c:pt idx="5">
                  <c:v>2018年</c:v>
                </c:pt>
                <c:pt idx="6">
                  <c:v>2019年</c:v>
                </c:pt>
              </c:strCache>
            </c:strRef>
          </c:cat>
          <c:val>
            <c:numRef>
              <c:f>bar!$D$6:$D$12</c:f>
              <c:numCache>
                <c:formatCode>General</c:formatCode>
                <c:ptCount val="7"/>
                <c:pt idx="0">
                  <c:v>200</c:v>
                </c:pt>
                <c:pt idx="1">
                  <c:v>348</c:v>
                </c:pt>
                <c:pt idx="2">
                  <c:v>492</c:v>
                </c:pt>
                <c:pt idx="3">
                  <c:v>600</c:v>
                </c:pt>
                <c:pt idx="4">
                  <c:v>684</c:v>
                </c:pt>
                <c:pt idx="5">
                  <c:v>780</c:v>
                </c:pt>
                <c:pt idx="6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DC-4AA3-AB88-0EF574AE63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83543808"/>
        <c:axId val="283545600"/>
      </c:barChart>
      <c:catAx>
        <c:axId val="283543808"/>
        <c:scaling>
          <c:orientation val="minMax"/>
        </c:scaling>
        <c:delete val="0"/>
        <c:axPos val="b"/>
        <c:numFmt formatCode="@" sourceLinked="0"/>
        <c:majorTickMark val="in"/>
        <c:minorTickMark val="none"/>
        <c:tickLblPos val="nextTo"/>
        <c:spPr>
          <a:ln w="952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メイリオ"/>
                <a:ea typeface="メイリオ"/>
                <a:cs typeface="メイリオ"/>
              </a:defRPr>
            </a:pPr>
            <a:endParaRPr lang="ja-JP"/>
          </a:p>
        </c:txPr>
        <c:crossAx val="283545600"/>
        <c:crosses val="autoZero"/>
        <c:auto val="1"/>
        <c:lblAlgn val="ctr"/>
        <c:lblOffset val="100"/>
        <c:noMultiLvlLbl val="0"/>
      </c:catAx>
      <c:valAx>
        <c:axId val="283545600"/>
        <c:scaling>
          <c:orientation val="minMax"/>
          <c:max val="1000"/>
          <c:min val="0"/>
        </c:scaling>
        <c:delete val="0"/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numFmt formatCode="General" sourceLinked="0"/>
        <c:majorTickMark val="in"/>
        <c:minorTickMark val="none"/>
        <c:tickLblPos val="nextTo"/>
        <c:spPr>
          <a:ln w="9525">
            <a:solidFill>
              <a:schemeClr val="tx1"/>
            </a:solidFill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333333"/>
                </a:solidFill>
                <a:latin typeface="メイリオ"/>
                <a:ea typeface="メイリオ"/>
                <a:cs typeface="メイリオ"/>
              </a:defRPr>
            </a:pPr>
            <a:endParaRPr lang="ja-JP"/>
          </a:p>
        </c:txPr>
        <c:crossAx val="283543808"/>
        <c:crosses val="autoZero"/>
        <c:crossBetween val="between"/>
        <c:majorUnit val="200"/>
      </c:valAx>
      <c:spPr>
        <a:solidFill>
          <a:srgbClr val="C0C0C0"/>
        </a:solidFill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450" b="0" i="0" u="none" strike="noStrike" baseline="0">
          <a:solidFill>
            <a:srgbClr val="000000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444ABE-A850-4C11-ACB2-FEDC57798718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794602-5005-49E6-90C7-54E4D65942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26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7E52B68-32BE-4FA5-B164-65F87D893ED0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364A1B1-1118-4EAD-893B-8F33BD8142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37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3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0BD065C-67DA-4BB6-A33E-895AF9FA333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0D821CB-CD0E-4331-ACA9-442CC0C33DF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13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AADE932-5928-40F6-B860-18D5DBCFD9F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59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E1A2C89-F07C-4E8F-9FC6-D5DB76C2E5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16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35B9379-F452-496B-9272-FB909F36F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441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16ABC4B-27D8-467D-AFB2-220AC29B9D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538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C64CA1A-BA09-4A83-84A3-C66BA35942B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91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94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11AA5A4-F4B6-44E5-9FDB-688FDEFE2E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170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211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830980E-8ECC-46EB-9D9E-7BC5D99DAA3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31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C9EB77D-FBFB-4603-9E08-C919AAB262C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338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棒グラフ</a:t>
            </a:r>
          </a:p>
        </p:txBody>
      </p:sp>
      <p:graphicFrame>
        <p:nvGraphicFramePr>
          <p:cNvPr id="4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2191280"/>
              </p:ext>
            </p:extLst>
          </p:nvPr>
        </p:nvGraphicFramePr>
        <p:xfrm>
          <a:off x="2376381" y="2242031"/>
          <a:ext cx="7439236" cy="4172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955801" y="764705"/>
            <a:ext cx="8280399" cy="1034129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algn="just">
              <a:lnSpc>
                <a:spcPct val="140000"/>
              </a:lnSpc>
              <a:spcAft>
                <a:spcPts val="1200"/>
              </a:spcAft>
            </a:pPr>
            <a:r>
              <a:rPr lang="ja-JP" altLang="en-US" sz="2400" dirty="0">
                <a:ea typeface="メイリオ" pitchFamily="50" charset="-128"/>
                <a:cs typeface="メイリオ" pitchFamily="50" charset="-128"/>
              </a:rPr>
              <a:t>国内向け○○端末の契約数は、</a:t>
            </a:r>
            <a:r>
              <a:rPr lang="en-US" altLang="ja-JP" sz="2400" dirty="0">
                <a:ea typeface="メイリオ" pitchFamily="50" charset="-128"/>
                <a:cs typeface="メイリオ" pitchFamily="50" charset="-128"/>
              </a:rPr>
              <a:t>2013</a:t>
            </a:r>
            <a:r>
              <a:rPr lang="ja-JP" altLang="en-US" sz="2400" dirty="0">
                <a:ea typeface="メイリオ" pitchFamily="50" charset="-128"/>
                <a:cs typeface="メイリオ" pitchFamily="50" charset="-128"/>
              </a:rPr>
              <a:t>年の</a:t>
            </a:r>
            <a:r>
              <a:rPr lang="en-US" altLang="ja-JP" sz="2400" dirty="0">
                <a:ea typeface="メイリオ" pitchFamily="50" charset="-128"/>
                <a:cs typeface="メイリオ" pitchFamily="50" charset="-128"/>
              </a:rPr>
              <a:t>200</a:t>
            </a:r>
            <a:r>
              <a:rPr lang="ja-JP" altLang="en-US" sz="2400" dirty="0">
                <a:ea typeface="メイリオ" pitchFamily="50" charset="-128"/>
                <a:cs typeface="メイリオ" pitchFamily="50" charset="-128"/>
              </a:rPr>
              <a:t>万件から</a:t>
            </a:r>
            <a:r>
              <a:rPr lang="en-US" altLang="ja-JP" sz="2400" dirty="0">
                <a:ea typeface="メイリオ" pitchFamily="50" charset="-128"/>
                <a:cs typeface="メイリオ" pitchFamily="50" charset="-128"/>
              </a:rPr>
              <a:t>2019</a:t>
            </a:r>
            <a:r>
              <a:rPr lang="ja-JP" altLang="en-US" sz="2400" dirty="0">
                <a:ea typeface="メイリオ" pitchFamily="50" charset="-128"/>
                <a:cs typeface="メイリオ" pitchFamily="50" charset="-128"/>
              </a:rPr>
              <a:t>年には</a:t>
            </a:r>
            <a:r>
              <a:rPr lang="en-US" altLang="ja-JP" sz="2400" dirty="0">
                <a:ea typeface="メイリオ" pitchFamily="50" charset="-128"/>
                <a:cs typeface="メイリオ" pitchFamily="50" charset="-128"/>
              </a:rPr>
              <a:t>900</a:t>
            </a:r>
            <a:r>
              <a:rPr lang="ja-JP" altLang="en-US" sz="2400" dirty="0">
                <a:ea typeface="メイリオ" pitchFamily="50" charset="-128"/>
                <a:cs typeface="メイリオ" pitchFamily="50" charset="-128"/>
              </a:rPr>
              <a:t>万件へと「</a:t>
            </a:r>
            <a:r>
              <a:rPr lang="en-US" altLang="ja-JP" sz="2400" dirty="0">
                <a:ea typeface="メイリオ" pitchFamily="50" charset="-128"/>
                <a:cs typeface="メイリオ" pitchFamily="50" charset="-128"/>
              </a:rPr>
              <a:t>4.5</a:t>
            </a:r>
            <a:r>
              <a:rPr lang="ja-JP" altLang="en-US" sz="2400" dirty="0">
                <a:ea typeface="メイリオ" pitchFamily="50" charset="-128"/>
                <a:cs typeface="メイリオ" pitchFamily="50" charset="-128"/>
              </a:rPr>
              <a:t>倍」に増加する見込み。</a:t>
            </a:r>
            <a:endParaRPr lang="en-US" altLang="ja-JP" sz="2400" dirty="0"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PowerPoint Design</vt:lpstr>
      <vt:lpstr>棒グラフ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2026-03-20T21:59:30Z</dcterms:modified>
</cp:coreProperties>
</file>