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FFFFFF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50" d="100"/>
          <a:sy n="50" d="100"/>
        </p:scale>
        <p:origin x="2448" y="1338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 dirty="0"/>
              <a:t>テレワークの導入状況</a:t>
            </a:r>
          </a:p>
        </c:rich>
      </c:tx>
      <c:layout>
        <c:manualLayout>
          <c:xMode val="edge"/>
          <c:yMode val="edge"/>
          <c:x val="0.39417842461948671"/>
          <c:y val="1.356686863852734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7282642144973073"/>
          <c:y val="0.12097124536020214"/>
          <c:w val="0.76630276085351379"/>
          <c:h val="0.655062364865442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導入していないが、今後導入予定がある</c:v>
                </c:pt>
              </c:strCache>
            </c:strRef>
          </c:tx>
          <c:spPr>
            <a:solidFill>
              <a:srgbClr val="F5B090"/>
            </a:solidFill>
          </c:spPr>
          <c:invertIfNegative val="0"/>
          <c:cat>
            <c:numRef>
              <c:f>Sheet1!$B$2:$J$2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Sheet1!$B$3:$J$3</c:f>
              <c:numCache>
                <c:formatCode>0.000_);[Red]\(0.000\)</c:formatCode>
                <c:ptCount val="9"/>
                <c:pt idx="0">
                  <c:v>3.9E-2</c:v>
                </c:pt>
                <c:pt idx="1">
                  <c:v>2.9000000000000001E-2</c:v>
                </c:pt>
                <c:pt idx="2">
                  <c:v>3.3000000000000002E-2</c:v>
                </c:pt>
                <c:pt idx="3">
                  <c:v>3.5000000000000003E-2</c:v>
                </c:pt>
                <c:pt idx="4">
                  <c:v>3.4000000000000002E-2</c:v>
                </c:pt>
                <c:pt idx="5">
                  <c:v>3.3000000000000002E-2</c:v>
                </c:pt>
                <c:pt idx="6">
                  <c:v>4.2999999999999997E-2</c:v>
                </c:pt>
                <c:pt idx="7">
                  <c:v>7.1999999999999995E-2</c:v>
                </c:pt>
                <c:pt idx="8">
                  <c:v>9.4E-2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26-4C0B-9E92-ACE70D006F7E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テレワークを導入している</c:v>
                </c:pt>
              </c:strCache>
            </c:strRef>
          </c:tx>
          <c:spPr>
            <a:solidFill>
              <a:srgbClr val="FFF9B1"/>
            </a:solidFill>
          </c:spPr>
          <c:invertIfNegative val="0"/>
          <c:cat>
            <c:numRef>
              <c:f>Sheet1!$B$2:$J$2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Sheet1!$B$4:$J$4</c:f>
              <c:numCache>
                <c:formatCode>0.000_);[Red]\(0.000\)</c:formatCode>
                <c:ptCount val="9"/>
                <c:pt idx="0">
                  <c:v>9.7000000000000003E-2</c:v>
                </c:pt>
                <c:pt idx="1">
                  <c:v>0.115</c:v>
                </c:pt>
                <c:pt idx="2">
                  <c:v>9.2999999999999999E-2</c:v>
                </c:pt>
                <c:pt idx="3">
                  <c:v>0.115</c:v>
                </c:pt>
                <c:pt idx="4">
                  <c:v>0.16200000000000001</c:v>
                </c:pt>
                <c:pt idx="5">
                  <c:v>0.13300000000000001</c:v>
                </c:pt>
                <c:pt idx="6">
                  <c:v>0.13900000000000001</c:v>
                </c:pt>
                <c:pt idx="7">
                  <c:v>0.191</c:v>
                </c:pt>
                <c:pt idx="8">
                  <c:v>0.20200000000000001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26-4C0B-9E92-ACE70D006F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4509312"/>
        <c:axId val="224609792"/>
      </c:barChart>
      <c:catAx>
        <c:axId val="224509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4609792"/>
        <c:crosses val="autoZero"/>
        <c:auto val="1"/>
        <c:lblAlgn val="ctr"/>
        <c:lblOffset val="100"/>
        <c:noMultiLvlLbl val="0"/>
      </c:catAx>
      <c:valAx>
        <c:axId val="224609792"/>
        <c:scaling>
          <c:orientation val="minMax"/>
          <c:max val="0.30000000000000004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245093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6777595016482934E-3"/>
          <c:y val="0.85085489076712273"/>
          <c:w val="0.54362322573794652"/>
          <c:h val="0.144622819686701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597ABB2-06F3-4810-BFF4-0D0781D53B8E}" type="datetimeFigureOut">
              <a:rPr lang="ja-JP" altLang="en-US"/>
              <a:pPr>
                <a:defRPr/>
              </a:pPr>
              <a:t>2020/7/30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3663D14-F719-47FF-88D2-C89A206D1E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779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605A024-667C-4362-BFF0-6293E42B007B}" type="datetimeFigureOut">
              <a:rPr lang="ja-JP" altLang="en-US"/>
              <a:pPr>
                <a:defRPr/>
              </a:pPr>
              <a:t>2020/7/30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E44A00-8963-49BA-99AE-3BCC796045B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7897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260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6BB4D395-057C-46D6-8350-EE12DBD411E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563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0BFF7690-87B1-42C9-9368-6C02E26F599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9532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0BA8353E-1553-49CD-8BD5-8EF9ABC8E67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1901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7D25B30D-0D29-45CF-AD13-0773FF887C7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897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93C949D8-F11C-408F-A1DE-AEBA0C00BCB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135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69A45D2B-FEB4-449A-9BD9-E382A386E40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148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08FF90FF-9BD3-4765-9CB1-69EEACF2EA5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545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/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/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475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1D1A3D8A-D3FF-4F0A-8678-D9E370E3799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700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/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/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/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0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FFCC3ACA-FA01-4E35-A117-0DF4CF11287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233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A5CC3745-B417-4C59-BB38-EA63E472203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314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  <p:sldLayoutId id="2147483969" r:id="rId12"/>
    <p:sldLayoutId id="2147483970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積み上げグラフ</a:t>
            </a:r>
            <a:r>
              <a:rPr lang="en-US" altLang="ja-JP" dirty="0"/>
              <a:t>(</a:t>
            </a:r>
            <a:r>
              <a:rPr lang="ja-JP" altLang="en-US" dirty="0"/>
              <a:t>積層グラフ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12" name="テキスト ボックス 8"/>
          <p:cNvSpPr txBox="1">
            <a:spLocks noChangeArrowheads="1"/>
          </p:cNvSpPr>
          <p:nvPr/>
        </p:nvSpPr>
        <p:spPr bwMode="auto">
          <a:xfrm>
            <a:off x="5494338" y="1628775"/>
            <a:ext cx="185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</a:endParaRPr>
          </a:p>
        </p:txBody>
      </p:sp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120337590"/>
              </p:ext>
            </p:extLst>
          </p:nvPr>
        </p:nvGraphicFramePr>
        <p:xfrm>
          <a:off x="668524" y="728700"/>
          <a:ext cx="813690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Times New Roman</vt:lpstr>
      <vt:lpstr>Wingdings</vt:lpstr>
      <vt:lpstr>PowerPoint Design</vt:lpstr>
      <vt:lpstr>積み上げグラフ(積層グラフ)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2020-07-30T02:46:54Z</dcterms:modified>
</cp:coreProperties>
</file>