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itchFamily="50" charset="-128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>
        <p:scale>
          <a:sx n="100" d="100"/>
          <a:sy n="100" d="100"/>
        </p:scale>
        <p:origin x="-1740" y="-300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96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dLbls>
            <c:numFmt formatCode="&quot;¥&quot;#,##0_);[Red]\(&quot;¥&quot;#,##0\)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>
                    <a:latin typeface="HGPｺﾞｼｯｸE" pitchFamily="50" charset="-128"/>
                    <a:ea typeface="HGPｺﾞｼｯｸE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multiLvlStrRef>
              <c:f>Sheet1!#REF!</c:f>
            </c:multiLvlStr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ja-JP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ＭＳ Ｐゴシック"/>
                <a:ea typeface="ＭＳ Ｐゴシック"/>
                <a:cs typeface="ＭＳ Ｐゴシック"/>
              </a:defRPr>
            </a:pPr>
            <a:r>
              <a:rPr lang="ja-JP" altLang="en-US"/>
              <a:t>経費</a:t>
            </a:r>
          </a:p>
        </c:rich>
      </c:tx>
      <c:layout>
        <c:manualLayout>
          <c:xMode val="edge"/>
          <c:yMode val="edge"/>
          <c:x val="0.46115702479338844"/>
          <c:y val="2.5188916876574308E-2"/>
        </c:manualLayout>
      </c:layout>
      <c:overlay val="1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7277085491792901"/>
          <c:y val="8.1098986086637098E-2"/>
          <c:w val="0.59055944688316286"/>
          <c:h val="0.89415708390716442"/>
        </c:manualLayout>
      </c:layout>
      <c:doughnutChart>
        <c:varyColors val="1"/>
        <c:ser>
          <c:idx val="0"/>
          <c:order val="0"/>
          <c:tx>
            <c:strRef>
              <c:f>経営!$A$2</c:f>
              <c:strCache>
                <c:ptCount val="1"/>
                <c:pt idx="0">
                  <c:v>直接経費</c:v>
                </c:pt>
              </c:strCache>
            </c:strRef>
          </c:tx>
          <c:spPr>
            <a:solidFill>
              <a:srgbClr val="0000FF"/>
            </a:solidFill>
            <a:ln w="25400">
              <a:noFill/>
            </a:ln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</c:spPr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ＭＳ Ｐゴシック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1"/>
            <c:showPercent val="1"/>
            <c:showBubbleSize val="0"/>
            <c:separator>
</c:separator>
            <c:showLeaderLines val="0"/>
          </c:dLbls>
          <c:cat>
            <c:strRef>
              <c:f>(経営!$A$3,経営!$A$4,経営!$A$5,経営!$C$3,経営!$C$4,経営!$C$5)</c:f>
              <c:strCache>
                <c:ptCount val="6"/>
                <c:pt idx="0">
                  <c:v>直接労務費</c:v>
                </c:pt>
                <c:pt idx="1">
                  <c:v>直接材料費</c:v>
                </c:pt>
                <c:pt idx="2">
                  <c:v>直接経費</c:v>
                </c:pt>
                <c:pt idx="3">
                  <c:v>間接労務費</c:v>
                </c:pt>
                <c:pt idx="4">
                  <c:v>間接材料費</c:v>
                </c:pt>
                <c:pt idx="5">
                  <c:v>間接経費</c:v>
                </c:pt>
              </c:strCache>
            </c:strRef>
          </c:cat>
          <c:val>
            <c:numRef>
              <c:f>(経営!$B$2,経営!$D$2)</c:f>
              <c:numCache>
                <c:formatCode>General</c:formatCode>
                <c:ptCount val="2"/>
                <c:pt idx="0">
                  <c:v>1030</c:v>
                </c:pt>
                <c:pt idx="1">
                  <c:v>510</c:v>
                </c:pt>
              </c:numCache>
            </c:numRef>
          </c:val>
        </c:ser>
        <c:ser>
          <c:idx val="1"/>
          <c:order val="1"/>
          <c:tx>
            <c:strRef>
              <c:f>経営!$A$3</c:f>
              <c:strCache>
                <c:ptCount val="1"/>
                <c:pt idx="0">
                  <c:v>直接労務費</c:v>
                </c:pt>
              </c:strCache>
            </c:strRef>
          </c:tx>
          <c:dPt>
            <c:idx val="0"/>
            <c:bubble3D val="0"/>
            <c:spPr>
              <a:solidFill>
                <a:srgbClr val="99CCFF"/>
              </a:solidFill>
              <a:ln w="25400">
                <a:noFill/>
              </a:ln>
            </c:spPr>
          </c:dPt>
          <c:dPt>
            <c:idx val="1"/>
            <c:bubble3D val="0"/>
            <c:spPr>
              <a:solidFill>
                <a:srgbClr val="00CCFF"/>
              </a:solidFill>
              <a:ln w="25400">
                <a:noFill/>
              </a:ln>
            </c:spPr>
          </c:dPt>
          <c:dPt>
            <c:idx val="2"/>
            <c:bubble3D val="0"/>
            <c:spPr>
              <a:solidFill>
                <a:srgbClr val="33CCCC"/>
              </a:solidFill>
              <a:ln w="25400">
                <a:noFill/>
              </a:ln>
            </c:spPr>
          </c:dPt>
          <c:dPt>
            <c:idx val="3"/>
            <c:bubble3D val="0"/>
            <c:spPr>
              <a:solidFill>
                <a:srgbClr val="FF6600"/>
              </a:solidFill>
              <a:ln w="25400">
                <a:noFill/>
              </a:ln>
            </c:spPr>
          </c:dPt>
          <c:dPt>
            <c:idx val="4"/>
            <c:bubble3D val="0"/>
            <c:spPr>
              <a:solidFill>
                <a:srgbClr val="FF9900"/>
              </a:solidFill>
              <a:ln w="25400">
                <a:noFill/>
              </a:ln>
            </c:spPr>
          </c:dPt>
          <c:dPt>
            <c:idx val="5"/>
            <c:bubble3D val="0"/>
            <c:spPr>
              <a:solidFill>
                <a:srgbClr val="FFCC00"/>
              </a:solidFill>
              <a:ln w="25400">
                <a:noFill/>
              </a:ln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ＭＳ Ｐゴシック"/>
                  </a:defRPr>
                </a:pPr>
                <a:endParaRPr lang="ja-JP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(経営!$A$3,経営!$A$4,経営!$A$5,経営!$C$3,経営!$C$4,経営!$C$5)</c:f>
              <c:strCache>
                <c:ptCount val="6"/>
                <c:pt idx="0">
                  <c:v>直接労務費</c:v>
                </c:pt>
                <c:pt idx="1">
                  <c:v>直接材料費</c:v>
                </c:pt>
                <c:pt idx="2">
                  <c:v>直接経費</c:v>
                </c:pt>
                <c:pt idx="3">
                  <c:v>間接労務費</c:v>
                </c:pt>
                <c:pt idx="4">
                  <c:v>間接材料費</c:v>
                </c:pt>
                <c:pt idx="5">
                  <c:v>間接経費</c:v>
                </c:pt>
              </c:strCache>
            </c:strRef>
          </c:cat>
          <c:val>
            <c:numRef>
              <c:f>(経営!$B$3:$B$5,経営!$D$3:$D$5)</c:f>
              <c:numCache>
                <c:formatCode>General</c:formatCode>
                <c:ptCount val="6"/>
                <c:pt idx="0">
                  <c:v>430</c:v>
                </c:pt>
                <c:pt idx="1">
                  <c:v>320</c:v>
                </c:pt>
                <c:pt idx="2">
                  <c:v>280</c:v>
                </c:pt>
                <c:pt idx="3">
                  <c:v>250</c:v>
                </c:pt>
                <c:pt idx="4">
                  <c:v>140</c:v>
                </c:pt>
                <c:pt idx="5">
                  <c:v>120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 w="25400">
          <a:noFill/>
        </a:ln>
      </c:spPr>
    </c:plotArea>
    <c:plotVisOnly val="1"/>
    <c:dispBlanksAs val="zero"/>
    <c:showDLblsOverMax val="0"/>
  </c:chart>
  <c:spPr>
    <a:solidFill>
      <a:srgbClr val="FFFFFF"/>
    </a:solidFill>
    <a:ln w="9525">
      <a:noFill/>
    </a:ln>
  </c:sp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0.33435</cdr:x>
      <cdr:y>0.30097</cdr:y>
    </cdr:from>
    <cdr:to>
      <cdr:x>0.66871</cdr:x>
      <cdr:y>0.70874</cdr:y>
    </cdr:to>
    <cdr:sp macro="" textlink="">
      <cdr:nvSpPr>
        <cdr:cNvPr id="3" name="円/楕円 2"/>
        <cdr:cNvSpPr/>
      </cdr:nvSpPr>
      <cdr:spPr>
        <a:xfrm xmlns:a="http://schemas.openxmlformats.org/drawingml/2006/main">
          <a:off x="1512168" y="1116124"/>
          <a:ext cx="1512168" cy="1512168"/>
        </a:xfrm>
        <a:prstGeom xmlns:a="http://schemas.openxmlformats.org/drawingml/2006/main" prst="ellipse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effectLst xmlns:a="http://schemas.openxmlformats.org/drawingml/2006/main">
          <a:outerShdw blurRad="50800" dist="38100" dir="5400000" algn="t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lIns="0" tIns="0" rIns="0" bIns="0" rtlCol="0" anchor="ctr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ja-JP" altLang="en-US" sz="1400" dirty="0">
              <a:solidFill>
                <a:schemeClr val="tx1"/>
              </a:solidFill>
              <a:latin typeface="+mj-ea"/>
              <a:ea typeface="+mj-ea"/>
            </a:rPr>
            <a:t>分野①</a:t>
          </a:r>
          <a:endParaRPr lang="en-US" altLang="ja-JP" sz="1400" dirty="0">
            <a:solidFill>
              <a:schemeClr val="tx1"/>
            </a:solidFill>
            <a:latin typeface="+mj-ea"/>
            <a:ea typeface="+mj-ea"/>
          </a:endParaRPr>
        </a:p>
        <a:p xmlns:a="http://schemas.openxmlformats.org/drawingml/2006/main">
          <a:pPr algn="ctr"/>
          <a:r>
            <a:rPr lang="en-US" altLang="ja-JP" sz="2000" dirty="0">
              <a:solidFill>
                <a:schemeClr val="tx1"/>
              </a:solidFill>
              <a:latin typeface="+mj-ea"/>
              <a:ea typeface="+mj-ea"/>
            </a:rPr>
            <a:t>00.0</a:t>
          </a:r>
          <a:r>
            <a:rPr lang="ja-JP" altLang="en-US" sz="1100" dirty="0">
              <a:solidFill>
                <a:schemeClr val="tx1"/>
              </a:solidFill>
              <a:latin typeface="+mj-ea"/>
              <a:ea typeface="+mj-ea"/>
            </a:rPr>
            <a:t>百万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643E670-5972-4910-9EA8-05DD434832BF}" type="datetimeFigureOut">
              <a:rPr lang="ja-JP" altLang="en-US"/>
              <a:pPr>
                <a:defRPr/>
              </a:pPr>
              <a:t>2017/4/22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6640CF-EE93-471B-A311-ECF479EE2C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3148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88F5283-5709-4251-90AF-C9BECECCFF0F}" type="datetimeFigureOut">
              <a:rPr lang="ja-JP" altLang="en-US"/>
              <a:pPr>
                <a:defRPr/>
              </a:pPr>
              <a:t>2017/4/22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  <a:endParaRPr lang="ja-JP" altLang="en-US" noProof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2F2858-E3EB-4CC7-A5E1-E80DC2E286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02826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usho.meti.go.jp/pamflet/hakusyo/H27/h27/html/b2_2_3_7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 dirty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www.chusho.meti.go.jp/pamflet/hakusyo/H27/h27/html/b2_2_3_7.html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2F2858-E3EB-4CC7-A5E1-E80DC2E286DB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21085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812800" y="1880828"/>
            <a:ext cx="8280400" cy="1008062"/>
          </a:xfrm>
        </p:spPr>
        <p:txBody>
          <a:bodyPr anchor="t"/>
          <a:lstStyle>
            <a:lvl1pPr algn="ctr">
              <a:lnSpc>
                <a:spcPct val="120000"/>
              </a:lnSpc>
              <a:defRPr sz="3600" b="1"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3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45603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4B86F59D-6CF8-4A4A-BC63-575098FD4FD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01814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80A98299-9695-45FA-A11E-E6FC61164536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634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842EACF-6A77-4382-BB4F-AD6771C0CEB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3278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  <a:extLst/>
        </p:spPr>
        <p:txBody>
          <a:bodyPr lIns="0" tIns="0" rIns="0" bIns="0" anchor="ctr">
            <a:spAutoFit/>
          </a:bodyPr>
          <a:lstStyle/>
          <a:p>
            <a:pPr algn="just" fontAlgn="auto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dirty="0">
              <a:solidFill>
                <a:srgbClr val="4D4D4D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 bwMode="white"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4FEB7DC1-02FB-4FED-95D6-741227F5E93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83294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 userDrawn="1"/>
        </p:nvSpPr>
        <p:spPr bwMode="gray">
          <a:xfrm>
            <a:off x="0" y="0"/>
            <a:ext cx="18923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99E8327E-E313-4819-BE8E-34736C988518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1"/>
          </p:nvPr>
        </p:nvSpPr>
        <p:spPr bwMode="white">
          <a:solidFill>
            <a:schemeClr val="bg1">
              <a:alpha val="2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65727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DC4644BA-8E65-4D64-82A3-6854A456F58D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39986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目次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cxnSp>
        <p:nvCxnSpPr>
          <p:cNvPr id="4" name="直線コネクタ 3"/>
          <p:cNvCxnSpPr/>
          <p:nvPr userDrawn="1"/>
        </p:nvCxnSpPr>
        <p:spPr>
          <a:xfrm>
            <a:off x="0" y="3500438"/>
            <a:ext cx="9906000" cy="0"/>
          </a:xfrm>
          <a:prstGeom prst="line">
            <a:avLst/>
          </a:prstGeom>
          <a:ln w="63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3032956"/>
            <a:ext cx="9361040" cy="396044"/>
          </a:xfrm>
        </p:spPr>
        <p:txBody>
          <a:bodyPr/>
          <a:lstStyle>
            <a:lvl1pPr algn="ctr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8C32CA9B-D015-4342-A975-10424F02B39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0307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C Banner"/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" name="AC Banner"/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 smtClean="0">
              <a:latin typeface="Times New Roman" pitchFamily="18" charset="0"/>
            </a:endParaRPr>
          </a:p>
        </p:txBody>
      </p:sp>
      <p:sp>
        <p:nvSpPr>
          <p:cNvPr id="5" name="Line 5"/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6" name="Rectangle 10"/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>
              <a:defRPr/>
            </a:pPr>
            <a:endParaRPr lang="ja-JP" altLang="en-US" smtClean="0"/>
          </a:p>
        </p:txBody>
      </p:sp>
      <p:sp>
        <p:nvSpPr>
          <p:cNvPr id="8" name="スライド番号プレースホルダー 5"/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 smtClean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 smtClean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 smtClean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9" name="フッター プレースホルダー 3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0581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57225"/>
          </a:xfrm>
          <a:prstGeom prst="roundRect">
            <a:avLst>
              <a:gd name="adj" fmla="val 0"/>
            </a:avLst>
          </a:prstGeom>
          <a:solidFill>
            <a:schemeClr val="tx1">
              <a:alpha val="7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0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E44D6F5B-A8C5-421B-A380-9CCB9EFB4762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  <p:sp>
        <p:nvSpPr>
          <p:cNvPr id="5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lnSpc>
                <a:spcPct val="120000"/>
              </a:lnSpc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0385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3"/>
          <p:cNvSpPr>
            <a:spLocks noChangeArrowheads="1"/>
          </p:cNvSpPr>
          <p:nvPr userDrawn="1"/>
        </p:nvSpPr>
        <p:spPr bwMode="auto">
          <a:xfrm>
            <a:off x="3175" y="0"/>
            <a:ext cx="9902825" cy="147638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 rot="16200000">
            <a:off x="-3358356" y="3369468"/>
            <a:ext cx="6865938" cy="152401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5" name="AutoShape 3"/>
          <p:cNvSpPr>
            <a:spLocks noChangeArrowheads="1"/>
          </p:cNvSpPr>
          <p:nvPr userDrawn="1"/>
        </p:nvSpPr>
        <p:spPr bwMode="auto">
          <a:xfrm>
            <a:off x="-1588" y="6729413"/>
            <a:ext cx="9902826" cy="149225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6" name="AutoShape 3"/>
          <p:cNvSpPr>
            <a:spLocks noChangeArrowheads="1"/>
          </p:cNvSpPr>
          <p:nvPr userDrawn="1"/>
        </p:nvSpPr>
        <p:spPr bwMode="auto">
          <a:xfrm rot="16200000">
            <a:off x="6396831" y="3364707"/>
            <a:ext cx="6865937" cy="152400"/>
          </a:xfrm>
          <a:prstGeom prst="roundRect">
            <a:avLst>
              <a:gd name="adj" fmla="val 0"/>
            </a:avLst>
          </a:prstGeom>
          <a:pattFill prst="pct50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defRPr/>
            </a:pPr>
            <a:endParaRPr lang="en-US" altLang="ja-JP" sz="2000" smtClean="0"/>
          </a:p>
        </p:txBody>
      </p:sp>
      <p:sp>
        <p:nvSpPr>
          <p:cNvPr id="7" name="正方形/長方形 6"/>
          <p:cNvSpPr>
            <a:spLocks noChangeArrowheads="1"/>
          </p:cNvSpPr>
          <p:nvPr userDrawn="1"/>
        </p:nvSpPr>
        <p:spPr bwMode="auto">
          <a:xfrm>
            <a:off x="150813" y="147638"/>
            <a:ext cx="9602787" cy="6581775"/>
          </a:xfrm>
          <a:prstGeom prst="rect">
            <a:avLst/>
          </a:prstGeom>
          <a:noFill/>
          <a:ln w="63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2480" y="692696"/>
            <a:ext cx="9361040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8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>
              <a:alpha val="80000"/>
            </a:schemeClr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744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留意事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>
            <a:spLocks noChangeArrowheads="1"/>
          </p:cNvSpPr>
          <p:nvPr userDrawn="1"/>
        </p:nvSpPr>
        <p:spPr bwMode="auto">
          <a:xfrm>
            <a:off x="0" y="0"/>
            <a:ext cx="9906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600"/>
              </a:spcAft>
              <a:defRPr/>
            </a:pPr>
            <a:endParaRPr lang="ja-JP" altLang="en-US" sz="1600" smtClean="0">
              <a:solidFill>
                <a:srgbClr val="4D4D4D"/>
              </a:solidFill>
            </a:endParaRPr>
          </a:p>
        </p:txBody>
      </p:sp>
      <p:sp>
        <p:nvSpPr>
          <p:cNvPr id="4" name="AutoShape 3"/>
          <p:cNvSpPr>
            <a:spLocks noChangeArrowheads="1"/>
          </p:cNvSpPr>
          <p:nvPr userDrawn="1"/>
        </p:nvSpPr>
        <p:spPr bwMode="auto">
          <a:xfrm>
            <a:off x="812800" y="620713"/>
            <a:ext cx="8280400" cy="5688012"/>
          </a:xfrm>
          <a:prstGeom prst="roundRect">
            <a:avLst>
              <a:gd name="adj" fmla="val 1569"/>
            </a:avLst>
          </a:prstGeom>
          <a:solidFill>
            <a:schemeClr val="bg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lIns="288000" tIns="540000" rIns="288000" bIns="180000" anchor="ctr"/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algn="just">
              <a:lnSpc>
                <a:spcPct val="14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ja-JP" sz="160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800" y="908720"/>
            <a:ext cx="8280400" cy="396044"/>
          </a:xfrm>
        </p:spPr>
        <p:txBody>
          <a:bodyPr/>
          <a:lstStyle>
            <a:lvl1pPr algn="ctr">
              <a:defRPr b="1">
                <a:solidFill>
                  <a:schemeClr val="accent2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10"/>
          </p:nvPr>
        </p:nvSpPr>
        <p:spPr bwMode="white">
          <a:solidFill>
            <a:schemeClr val="bg1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A773FD42-ABD2-4A79-9F1A-13D93818A10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46955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1"/>
          </p:nvPr>
        </p:nvSpPr>
        <p:spPr>
          <a:xfrm>
            <a:off x="7437438" y="6592888"/>
            <a:ext cx="2311400" cy="25717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fld id="{3CDF60F4-9385-4EC1-A807-46A6874C655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9798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9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  <p:sldLayoutId id="2147483970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二重</a:t>
            </a:r>
            <a:r>
              <a:rPr lang="ja-JP" altLang="en-US" dirty="0" smtClean="0"/>
              <a:t>円グラフ</a:t>
            </a:r>
          </a:p>
        </p:txBody>
      </p:sp>
      <p:graphicFrame>
        <p:nvGraphicFramePr>
          <p:cNvPr id="5" name="グラフ 4"/>
          <p:cNvGraphicFramePr/>
          <p:nvPr>
            <p:extLst>
              <p:ext uri="{D42A27DB-BD31-4B8C-83A1-F6EECF244321}">
                <p14:modId xmlns:p14="http://schemas.microsoft.com/office/powerpoint/2010/main" val="508247534"/>
              </p:ext>
            </p:extLst>
          </p:nvPr>
        </p:nvGraphicFramePr>
        <p:xfrm>
          <a:off x="2216696" y="1412776"/>
          <a:ext cx="4522647" cy="3708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87405"/>
              </p:ext>
            </p:extLst>
          </p:nvPr>
        </p:nvGraphicFramePr>
        <p:xfrm>
          <a:off x="992560" y="728700"/>
          <a:ext cx="7740860" cy="5112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Sample01">
    <a:majorFont>
      <a:latin typeface="Calibri"/>
      <a:ea typeface="HGPｺﾞｼｯｸE"/>
      <a:cs typeface=""/>
    </a:majorFont>
    <a:minorFont>
      <a:latin typeface="Calibri"/>
      <a:ea typeface="HGPｺﾞｼｯｸM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</Words>
  <Application>Microsoft Office PowerPoint</Application>
  <PresentationFormat>A4 210 x 297 mm</PresentationFormat>
  <Paragraphs>6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PowerPoint Design</vt:lpstr>
      <vt:lpstr>二重円グラフ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2017-04-22T05:19:42Z</dcterms:modified>
</cp:coreProperties>
</file>