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4D0"/>
    <a:srgbClr val="A59ACA"/>
    <a:srgbClr val="9FD9F6"/>
    <a:srgbClr val="A5D4AD"/>
    <a:srgbClr val="FFF9B1"/>
    <a:srgbClr val="49AAD2"/>
    <a:srgbClr val="5AA572"/>
    <a:srgbClr val="DED46E"/>
    <a:srgbClr val="F5B090"/>
    <a:srgbClr val="010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75" d="100"/>
          <a:sy n="75" d="100"/>
        </p:scale>
        <p:origin x="-2508" y="-84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月別売上金額</a:t>
            </a:r>
            <a:endParaRPr lang="ja-JP" altLang="en-US" dirty="0"/>
          </a:p>
        </c:rich>
      </c:tx>
      <c:layout>
        <c:manualLayout>
          <c:xMode val="edge"/>
          <c:yMode val="edge"/>
          <c:x val="0.39417842461948671"/>
          <c:y val="3.84394611424941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4774435092266048"/>
          <c:y val="0.17976100946048729"/>
          <c:w val="0.69138483138058404"/>
          <c:h val="0.5962726007651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札幌</c:v>
                </c:pt>
              </c:strCache>
            </c:strRef>
          </c:tx>
          <c:spPr>
            <a:solidFill>
              <a:srgbClr val="F5B090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Sheet1!$B$2:$G$2</c:f>
              <c:numCache>
                <c:formatCode>"¥"#,##0_);[Red]\("¥"#,##0\)</c:formatCode>
                <c:ptCount val="6"/>
                <c:pt idx="0">
                  <c:v>5000000</c:v>
                </c:pt>
                <c:pt idx="1">
                  <c:v>3800000</c:v>
                </c:pt>
                <c:pt idx="2">
                  <c:v>7300000</c:v>
                </c:pt>
                <c:pt idx="3">
                  <c:v>5250000</c:v>
                </c:pt>
                <c:pt idx="4">
                  <c:v>5550000</c:v>
                </c:pt>
                <c:pt idx="5">
                  <c:v>4350000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仙台</c:v>
                </c:pt>
              </c:strCache>
            </c:strRef>
          </c:tx>
          <c:spPr>
            <a:solidFill>
              <a:srgbClr val="FFF9B1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Sheet1!$B$3:$G$3</c:f>
              <c:numCache>
                <c:formatCode>"¥"#,##0_);[Red]\("¥"#,##0\)</c:formatCode>
                <c:ptCount val="6"/>
                <c:pt idx="0">
                  <c:v>3680000</c:v>
                </c:pt>
                <c:pt idx="1">
                  <c:v>2900000</c:v>
                </c:pt>
                <c:pt idx="2">
                  <c:v>3330000</c:v>
                </c:pt>
                <c:pt idx="3">
                  <c:v>4250000</c:v>
                </c:pt>
                <c:pt idx="4">
                  <c:v>3000000</c:v>
                </c:pt>
                <c:pt idx="5">
                  <c:v>2900000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東京</c:v>
                </c:pt>
              </c:strCache>
            </c:strRef>
          </c:tx>
          <c:spPr>
            <a:solidFill>
              <a:srgbClr val="A5D4AD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Sheet1!$B$4:$G$4</c:f>
              <c:numCache>
                <c:formatCode>"¥"#,##0_);[Red]\("¥"#,##0\)</c:formatCode>
                <c:ptCount val="6"/>
                <c:pt idx="0">
                  <c:v>14500000</c:v>
                </c:pt>
                <c:pt idx="1">
                  <c:v>12960000</c:v>
                </c:pt>
                <c:pt idx="2">
                  <c:v>21650000</c:v>
                </c:pt>
                <c:pt idx="3">
                  <c:v>18420000</c:v>
                </c:pt>
                <c:pt idx="4">
                  <c:v>13500000</c:v>
                </c:pt>
                <c:pt idx="5">
                  <c:v>11850000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名古屋</c:v>
                </c:pt>
              </c:strCache>
            </c:strRef>
          </c:tx>
          <c:spPr>
            <a:solidFill>
              <a:srgbClr val="9FD9F6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Sheet1!$B$5:$G$5</c:f>
              <c:numCache>
                <c:formatCode>"¥"#,##0_);[Red]\("¥"#,##0\)</c:formatCode>
                <c:ptCount val="6"/>
                <c:pt idx="0">
                  <c:v>7350000</c:v>
                </c:pt>
                <c:pt idx="1">
                  <c:v>7250000</c:v>
                </c:pt>
                <c:pt idx="2">
                  <c:v>8500000</c:v>
                </c:pt>
                <c:pt idx="3">
                  <c:v>7770000</c:v>
                </c:pt>
                <c:pt idx="4">
                  <c:v>6350000</c:v>
                </c:pt>
                <c:pt idx="5">
                  <c:v>4800000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rgbClr val="A59ACA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Sheet1!$B$6:$G$6</c:f>
              <c:numCache>
                <c:formatCode>"¥"#,##0_);[Red]\("¥"#,##0\)</c:formatCode>
                <c:ptCount val="6"/>
                <c:pt idx="0">
                  <c:v>8500000</c:v>
                </c:pt>
                <c:pt idx="1">
                  <c:v>7860000</c:v>
                </c:pt>
                <c:pt idx="2">
                  <c:v>8880000</c:v>
                </c:pt>
                <c:pt idx="3">
                  <c:v>7935000</c:v>
                </c:pt>
                <c:pt idx="4">
                  <c:v>6865000</c:v>
                </c:pt>
                <c:pt idx="5">
                  <c:v>5250000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福岡</c:v>
                </c:pt>
              </c:strCache>
            </c:strRef>
          </c:tx>
          <c:spPr>
            <a:solidFill>
              <a:srgbClr val="F4B4D0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Sheet1!$B$7:$G$7</c:f>
              <c:numCache>
                <c:formatCode>"¥"#,##0_);[Red]\("¥"#,##0\)</c:formatCode>
                <c:ptCount val="6"/>
                <c:pt idx="0">
                  <c:v>2450000</c:v>
                </c:pt>
                <c:pt idx="1">
                  <c:v>3230000</c:v>
                </c:pt>
                <c:pt idx="2">
                  <c:v>3450000</c:v>
                </c:pt>
                <c:pt idx="3">
                  <c:v>5260000</c:v>
                </c:pt>
                <c:pt idx="4">
                  <c:v>5430000</c:v>
                </c:pt>
                <c:pt idx="5">
                  <c:v>5555000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363776"/>
        <c:axId val="200890240"/>
      </c:barChart>
      <c:catAx>
        <c:axId val="19836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200890240"/>
        <c:crosses val="autoZero"/>
        <c:auto val="1"/>
        <c:lblAlgn val="ctr"/>
        <c:lblOffset val="100"/>
        <c:noMultiLvlLbl val="0"/>
      </c:catAx>
      <c:valAx>
        <c:axId val="200890240"/>
        <c:scaling>
          <c:orientation val="minMax"/>
        </c:scaling>
        <c:delete val="0"/>
        <c:axPos val="l"/>
        <c:majorGridlines/>
        <c:numFmt formatCode="&quot;¥&quot;#,##0_);[Red]\(&quot;¥&quot;#,##0\)" sourceLinked="1"/>
        <c:majorTickMark val="out"/>
        <c:minorTickMark val="none"/>
        <c:tickLblPos val="nextTo"/>
        <c:crossAx val="198363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444ABE-A850-4C11-ACB2-FEDC57798718}" type="datetimeFigureOut">
              <a:rPr lang="ja-JP" altLang="en-US"/>
              <a:pPr>
                <a:defRPr/>
              </a:pPr>
              <a:t>2016/8/7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794602-5005-49E6-90C7-54E4D6594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26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E52B68-32BE-4FA5-B164-65F87D893ED0}" type="datetimeFigureOut">
              <a:rPr lang="ja-JP" altLang="en-US"/>
              <a:pPr>
                <a:defRPr/>
              </a:pPr>
              <a:t>2016/8/7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364A1B1-1118-4EAD-893B-8F33BD814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3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0BD065C-67DA-4BB6-A33E-895AF9FA333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80D821CB-CD0E-4331-ACA9-442CC0C33D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713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AADE932-5928-40F6-B860-18D5DBCFD9F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259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E1A2C89-F07C-4E8F-9FC6-D5DB76C2E5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16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35B9379-F452-496B-9272-FB909F36F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41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16ABC4B-27D8-467D-AFB2-220AC29B9D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38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4C64CA1A-BA09-4A83-84A3-C66BA35942B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9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4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211AA5A4-F4B6-44E5-9FDB-688FDEFE2E8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70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21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830980E-8ECC-46EB-9D9E-7BC5D99DAA3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13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C9EB77D-FBFB-4603-9E08-C919AAB262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38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棒グラフ</a:t>
            </a: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3692940078"/>
              </p:ext>
            </p:extLst>
          </p:nvPr>
        </p:nvGraphicFramePr>
        <p:xfrm>
          <a:off x="668524" y="728700"/>
          <a:ext cx="81369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棒グラフ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2016-08-06T23:32:54Z</dcterms:modified>
</cp:coreProperties>
</file>